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ta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1" autoAdjust="0"/>
    <p:restoredTop sz="94714" autoAdjust="0"/>
  </p:normalViewPr>
  <p:slideViewPr>
    <p:cSldViewPr>
      <p:cViewPr varScale="1">
        <p:scale>
          <a:sx n="93" d="100"/>
          <a:sy n="93" d="100"/>
        </p:scale>
        <p:origin x="-20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9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67A1-4C63-4DCA-B26A-C8CB86AB8B41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FA069-38A1-400A-A9F8-0AAABC021C5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E93BA2-69DE-459B-89E1-437512416CA0}" type="datetimeFigureOut">
              <a:rPr lang="pl-PL" smtClean="0"/>
              <a:pPr/>
              <a:t>2015-09-03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AB28F8-E91F-40B9-9D5A-3D9A6AA95B11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7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Lekarze sądowi</a:t>
            </a:r>
            <a:endParaRPr lang="pl-PL" sz="7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pPr lvl="0"/>
            <a:r>
              <a:rPr lang="pl-PL" sz="1600" b="1" dirty="0" smtClean="0">
                <a:solidFill>
                  <a:schemeClr val="tx1"/>
                </a:solidFill>
                <a:latin typeface="Bookman Old Style" pitchFamily="18" charset="0"/>
              </a:rPr>
              <a:t> Możliwość </a:t>
            </a:r>
            <a:r>
              <a:rPr lang="pl-PL" sz="1600" b="1" dirty="0">
                <a:solidFill>
                  <a:schemeClr val="tx1"/>
                </a:solidFill>
                <a:latin typeface="Bookman Old Style" pitchFamily="18" charset="0"/>
              </a:rPr>
              <a:t>odstąpienia od osobistego </a:t>
            </a:r>
            <a:r>
              <a:rPr lang="pl-PL" sz="1600" dirty="0">
                <a:solidFill>
                  <a:schemeClr val="tx1"/>
                </a:solidFill>
                <a:latin typeface="Bookman Old Style" pitchFamily="18" charset="0"/>
              </a:rPr>
              <a:t>badania tylko w sytuacji  wskazanych </a:t>
            </a:r>
            <a:r>
              <a:rPr lang="pl-PL" sz="16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600" dirty="0" smtClean="0">
                <a:solidFill>
                  <a:schemeClr val="tx1"/>
                </a:solidFill>
                <a:latin typeface="Bookman Old Style" pitchFamily="18" charset="0"/>
              </a:rPr>
              <a:t>w  </a:t>
            </a:r>
            <a:r>
              <a:rPr lang="pl-PL" sz="1600" dirty="0">
                <a:solidFill>
                  <a:schemeClr val="tx1"/>
                </a:solidFill>
                <a:latin typeface="Bookman Old Style" pitchFamily="18" charset="0"/>
              </a:rPr>
              <a:t>art. 12 ust.4 ustawy tj. w przypadku: </a:t>
            </a:r>
            <a:br>
              <a:rPr lang="pl-PL" sz="16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6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500" b="1" dirty="0" smtClean="0">
                <a:solidFill>
                  <a:schemeClr val="tx1"/>
                </a:solidFill>
                <a:latin typeface="Bookman Old Style" pitchFamily="18" charset="0"/>
              </a:rPr>
              <a:t>a</a:t>
            </a:r>
            <a:r>
              <a:rPr lang="pl-PL" sz="1500" b="1" dirty="0">
                <a:solidFill>
                  <a:schemeClr val="tx1"/>
                </a:solidFill>
                <a:latin typeface="Bookman Old Style" pitchFamily="18" charset="0"/>
              </a:rPr>
              <a:t>. </a:t>
            </a:r>
            <a: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  <a:t> pobytu uczestnika postępowania w szpitalu, </a:t>
            </a:r>
            <a:r>
              <a:rPr lang="pl-PL" sz="15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15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500" b="1" dirty="0" smtClean="0">
                <a:solidFill>
                  <a:schemeClr val="tx1"/>
                </a:solidFill>
                <a:latin typeface="Bookman Old Style" pitchFamily="18" charset="0"/>
              </a:rPr>
              <a:t>b</a:t>
            </a:r>
            <a:r>
              <a:rPr lang="pl-PL" sz="1500" b="1" dirty="0">
                <a:solidFill>
                  <a:schemeClr val="tx1"/>
                </a:solidFill>
                <a:latin typeface="Bookman Old Style" pitchFamily="18" charset="0"/>
              </a:rPr>
              <a:t>. </a:t>
            </a:r>
            <a: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  <a:t> pobytu w hospicjum stacjonarnym,</a:t>
            </a:r>
            <a:b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500" b="1" dirty="0">
                <a:solidFill>
                  <a:schemeClr val="tx1"/>
                </a:solidFill>
                <a:latin typeface="Bookman Old Style" pitchFamily="18" charset="0"/>
              </a:rPr>
              <a:t>c. </a:t>
            </a:r>
            <a: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  <a:t> pobytu w  innym zakładzie opieki zdrowotnej, przeznaczonym dla osób, których stan zdrowia wymaga udzielania całodobowych świadczeń zdrowotnych w odpowiednio urządzonym, stałym pomieszczeniu.</a:t>
            </a:r>
            <a:b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  <a:t>Tylko w tych  przypadkach lekarz sądowy może wydać zaświadczenie na podstawie udostępnionej dokumentacji, bez osobistego badania uczestnika postępowania</a:t>
            </a:r>
            <a:b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  <a:t>Przyczyna odstąpienia od osobistego badania musi być wskazana w zaświadczeniu.</a:t>
            </a:r>
            <a:r>
              <a:rPr lang="pl-PL" sz="16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16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600" dirty="0">
                <a:solidFill>
                  <a:schemeClr val="tx1"/>
                </a:solidFill>
                <a:latin typeface="Bookman Old Style" pitchFamily="18" charset="0"/>
              </a:rPr>
              <a:t> </a:t>
            </a:r>
            <a:r>
              <a:rPr lang="pl-PL" sz="16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6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16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500" u="sng" dirty="0">
                <a:solidFill>
                  <a:schemeClr val="tx1"/>
                </a:solidFill>
                <a:latin typeface="Bookman Old Style" pitchFamily="18" charset="0"/>
              </a:rPr>
              <a:t>Wyrok SN z dnia 02.06.2010 roku w sprawie V KK 376/09</a:t>
            </a:r>
            <a: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  <a:t> - prawo do odstąpienia </a:t>
            </a:r>
            <a:r>
              <a:rPr lang="pl-PL" sz="15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15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500" dirty="0" smtClean="0">
                <a:solidFill>
                  <a:schemeClr val="tx1"/>
                </a:solidFill>
                <a:latin typeface="Bookman Old Style" pitchFamily="18" charset="0"/>
              </a:rPr>
              <a:t>od </a:t>
            </a:r>
            <a: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  <a:t>osobistego badania w oparciu o przepis art. 12 ust. 4 może dotyczyć też cudzoziemców.  Wprawdzie ustawa z 2007 r. o lekarzu sądowym nie przewiduje specjalnego trybu wystawiania zaświadczenia o stanie zdrowia dla cudzoziemców przebywających poza granicami, wydaje się wszakże, że istnieje w tym wypadku możliwość skorzystania z uregulowania przewidzianego w art. 12 ust. 4 tej ustawy i wydanie zaświadczenia przez lekarza sądowego na podstawie udostępnionej mu dokumentacji </a:t>
            </a:r>
            <a:r>
              <a:rPr lang="pl-PL" sz="1500" dirty="0" smtClean="0">
                <a:solidFill>
                  <a:schemeClr val="tx1"/>
                </a:solidFill>
                <a:latin typeface="Bookman Old Style" pitchFamily="18" charset="0"/>
              </a:rPr>
              <a:t>lekarskiej.</a:t>
            </a:r>
            <a:r>
              <a:rPr lang="pl-PL" sz="1600" dirty="0" smtClean="0">
                <a:latin typeface="Bookman Old Style" pitchFamily="18" charset="0"/>
              </a:rPr>
              <a:t/>
            </a:r>
            <a:br>
              <a:rPr lang="pl-PL" sz="1600" dirty="0" smtClean="0">
                <a:latin typeface="Bookman Old Style" pitchFamily="18" charset="0"/>
              </a:rPr>
            </a:br>
            <a:r>
              <a:rPr lang="pl-PL" sz="1600" dirty="0" smtClean="0">
                <a:latin typeface="Bookman Old Style" pitchFamily="18" charset="0"/>
              </a:rPr>
              <a:t>   </a:t>
            </a:r>
            <a:br>
              <a:rPr lang="pl-PL" sz="1600" dirty="0" smtClean="0">
                <a:latin typeface="Bookman Old Style" pitchFamily="18" charset="0"/>
              </a:rPr>
            </a:br>
            <a:r>
              <a:rPr lang="pl-PL" sz="1600" dirty="0">
                <a:latin typeface="Bookman Old Style" pitchFamily="18" charset="0"/>
              </a:rPr>
              <a:t/>
            </a:r>
            <a:br>
              <a:rPr lang="pl-PL" sz="1600" dirty="0">
                <a:latin typeface="Bookman Old Style" pitchFamily="18" charset="0"/>
              </a:rPr>
            </a:br>
            <a:endParaRPr lang="pl-PL" sz="1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571504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Bookman Old Style" pitchFamily="18" charset="0"/>
              </a:rPr>
              <a:t>WNIOSKI</a:t>
            </a:r>
            <a:endParaRPr lang="pl-PL" sz="20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4294967295"/>
          </p:nvPr>
        </p:nvSpPr>
        <p:spPr>
          <a:xfrm>
            <a:off x="571472" y="1142984"/>
            <a:ext cx="7658100" cy="5054600"/>
          </a:xfrm>
        </p:spPr>
        <p:txBody>
          <a:bodyPr>
            <a:normAutofit fontScale="40000" lnSpcReduction="20000"/>
          </a:bodyPr>
          <a:lstStyle/>
          <a:p>
            <a:pPr lvl="0" algn="just"/>
            <a:r>
              <a:rPr lang="pl-PL" sz="3500" dirty="0" smtClean="0">
                <a:latin typeface="Bookman Old Style" pitchFamily="18" charset="0"/>
              </a:rPr>
              <a:t>Zaświadczenie </a:t>
            </a:r>
            <a:r>
              <a:rPr lang="pl-PL" sz="3500" dirty="0">
                <a:latin typeface="Bookman Old Style" pitchFamily="18" charset="0"/>
              </a:rPr>
              <a:t>może mieć treść pozytywną lub negatywną (uczestnik może lub nie może stawić się na wezwanie sądu</a:t>
            </a:r>
            <a:r>
              <a:rPr lang="pl-PL" sz="3500" dirty="0" smtClean="0">
                <a:latin typeface="Bookman Old Style" pitchFamily="18" charset="0"/>
              </a:rPr>
              <a:t>).</a:t>
            </a:r>
          </a:p>
          <a:p>
            <a:pPr lvl="0" algn="just">
              <a:buNone/>
            </a:pPr>
            <a:endParaRPr lang="pl-PL" sz="3500" dirty="0">
              <a:latin typeface="Bookman Old Style" pitchFamily="18" charset="0"/>
            </a:endParaRPr>
          </a:p>
          <a:p>
            <a:pPr lvl="0" algn="just"/>
            <a:r>
              <a:rPr lang="pl-PL" sz="3500" dirty="0">
                <a:latin typeface="Bookman Old Style" pitchFamily="18" charset="0"/>
              </a:rPr>
              <a:t>Usprawiedliwienia niestawiennictwa na wezwanie organu procesowego, uzasadnionego chorobą</a:t>
            </a:r>
            <a:r>
              <a:rPr lang="pl-PL" sz="3500" b="1" dirty="0">
                <a:latin typeface="Bookman Old Style" pitchFamily="18" charset="0"/>
              </a:rPr>
              <a:t>, nie można dokonać zaświadczeniem dowolnego lekarza, a jedynie zaświadczeniem lekarza sądowego</a:t>
            </a:r>
            <a:r>
              <a:rPr lang="pl-PL" sz="3500" dirty="0">
                <a:latin typeface="Bookman Old Style" pitchFamily="18" charset="0"/>
              </a:rPr>
              <a:t>. Lekarz sądowy stwierdza bowiem nie tylko stan zdrowia osoby wezwanej, ale także ocenia czy stwierdzone schorzenie rzeczywiście uniemożliwia stawiennictwo (bo zagrażałoby to zdrowiu osoby wezwanej lub uprawnionej do udziału w czynności procesowej).</a:t>
            </a:r>
          </a:p>
          <a:p>
            <a:pPr algn="just">
              <a:buNone/>
            </a:pPr>
            <a:r>
              <a:rPr lang="pl-PL" sz="35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3500" dirty="0">
                <a:latin typeface="Bookman Old Style" pitchFamily="18" charset="0"/>
              </a:rPr>
              <a:t>Wymóg przedłożenia zaświadczenia istnieje zarówno wtedy, gdy uczestnik </a:t>
            </a:r>
            <a:r>
              <a:rPr lang="pl-PL" sz="3500" dirty="0" smtClean="0">
                <a:latin typeface="Bookman Old Style" pitchFamily="18" charset="0"/>
              </a:rPr>
              <a:t>postępowania </a:t>
            </a:r>
            <a:r>
              <a:rPr lang="pl-PL" sz="3500" dirty="0">
                <a:latin typeface="Bookman Old Style" pitchFamily="18" charset="0"/>
              </a:rPr>
              <a:t>leczy się ambulatoryjnie, jak </a:t>
            </a:r>
            <a:r>
              <a:rPr lang="pl-PL" sz="3500" b="1" dirty="0">
                <a:latin typeface="Bookman Old Style" pitchFamily="18" charset="0"/>
              </a:rPr>
              <a:t>również gdy przebywa w szpitalu</a:t>
            </a:r>
            <a:r>
              <a:rPr lang="pl-PL" sz="3500" dirty="0">
                <a:latin typeface="Bookman Old Style" pitchFamily="18" charset="0"/>
              </a:rPr>
              <a:t> </a:t>
            </a:r>
            <a:r>
              <a:rPr lang="pl-PL" sz="3500" dirty="0" smtClean="0">
                <a:latin typeface="Bookman Old Style" pitchFamily="18" charset="0"/>
              </a:rPr>
              <a:t>(</a:t>
            </a:r>
            <a:r>
              <a:rPr lang="pl-PL" sz="3500" dirty="0">
                <a:latin typeface="Bookman Old Style" pitchFamily="18" charset="0"/>
              </a:rPr>
              <a:t>w tym ostatnim przypadku można odstąpić od osobistego badania</a:t>
            </a:r>
            <a:r>
              <a:rPr lang="pl-PL" sz="3500" dirty="0" smtClean="0">
                <a:latin typeface="Bookman Old Style" pitchFamily="18" charset="0"/>
              </a:rPr>
              <a:t>).</a:t>
            </a:r>
          </a:p>
          <a:p>
            <a:pPr lvl="0" algn="just">
              <a:buNone/>
            </a:pPr>
            <a:endParaRPr lang="pl-PL" sz="3500" dirty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3500" b="1" dirty="0" smtClean="0">
                <a:solidFill>
                  <a:srgbClr val="00B050"/>
                </a:solidFill>
                <a:latin typeface="Bookman Old Style" pitchFamily="18" charset="0"/>
              </a:rPr>
              <a:t>SA w Katowicach w sprawie II </a:t>
            </a:r>
            <a:r>
              <a:rPr lang="pl-PL" sz="3500" b="1" dirty="0" err="1" smtClean="0">
                <a:solidFill>
                  <a:srgbClr val="00B050"/>
                </a:solidFill>
                <a:latin typeface="Bookman Old Style" pitchFamily="18" charset="0"/>
              </a:rPr>
              <a:t>AKz</a:t>
            </a:r>
            <a:r>
              <a:rPr lang="pl-PL" sz="3500" b="1" dirty="0" smtClean="0">
                <a:solidFill>
                  <a:srgbClr val="00B050"/>
                </a:solidFill>
                <a:latin typeface="Bookman Old Style" pitchFamily="18" charset="0"/>
              </a:rPr>
              <a:t> 226/09</a:t>
            </a:r>
            <a:endParaRPr lang="pl-PL" sz="3500" dirty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3500" b="1" dirty="0">
                <a:latin typeface="Bookman Old Style" pitchFamily="18" charset="0"/>
              </a:rPr>
              <a:t>	 </a:t>
            </a:r>
            <a:endParaRPr lang="pl-PL" sz="3500" dirty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3500" b="1" dirty="0">
                <a:latin typeface="Bookman Old Style" pitchFamily="18" charset="0"/>
              </a:rPr>
              <a:t> </a:t>
            </a:r>
            <a:endParaRPr lang="pl-PL" sz="3500" dirty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3500" i="1" dirty="0" smtClean="0">
                <a:latin typeface="Bookman Old Style" pitchFamily="18" charset="0"/>
              </a:rPr>
              <a:t>	Samo </a:t>
            </a:r>
            <a:r>
              <a:rPr lang="pl-PL" sz="3500" i="1" dirty="0">
                <a:latin typeface="Bookman Old Style" pitchFamily="18" charset="0"/>
              </a:rPr>
              <a:t>przedłożenie zaświadczenia lekarskiego stwierdzającego niezdolność </a:t>
            </a:r>
            <a:r>
              <a:rPr lang="pl-PL" sz="3500" i="1" dirty="0" smtClean="0">
                <a:latin typeface="Bookman Old Style" pitchFamily="18" charset="0"/>
              </a:rPr>
              <a:t>do </a:t>
            </a:r>
            <a:r>
              <a:rPr lang="pl-PL" sz="3500" i="1" dirty="0">
                <a:latin typeface="Bookman Old Style" pitchFamily="18" charset="0"/>
              </a:rPr>
              <a:t>pracy w celu usprawiedliwienia nieobecności na wezwanie Sądu nie jest wystarczające. W takim wypadku konieczne jest stwierdzenie przez uprawnionego lekarza, że dana osoba nie może stawić się w określonym dniu na wezwanie. </a:t>
            </a:r>
            <a:br>
              <a:rPr lang="pl-PL" sz="3500" i="1" dirty="0">
                <a:latin typeface="Bookman Old Style" pitchFamily="18" charset="0"/>
              </a:rPr>
            </a:br>
            <a:r>
              <a:rPr lang="pl-PL" sz="3500" b="1" i="1" dirty="0" smtClean="0">
                <a:latin typeface="Bookman Old Style" pitchFamily="18" charset="0"/>
              </a:rPr>
              <a:t>Nie </a:t>
            </a:r>
            <a:r>
              <a:rPr lang="pl-PL" sz="3500" b="1" i="1" dirty="0">
                <a:latin typeface="Bookman Old Style" pitchFamily="18" charset="0"/>
              </a:rPr>
              <a:t>każda bowiem choroba, a nawet nie każda hospitalizacja uzasadniają usprawiedliwienie niestawiennictwa na wezwanie,</a:t>
            </a:r>
            <a:r>
              <a:rPr lang="pl-PL" sz="3500" i="1" dirty="0">
                <a:latin typeface="Bookman Old Style" pitchFamily="18" charset="0"/>
              </a:rPr>
              <a:t> ale takie tylko, które stanowią chorobę obłożną, bądź wynikającą z nagłego i poważnego pogorszenia zdrowia, wymagającego niezwłocznego poddania się leczeniu szpitalnemu.</a:t>
            </a:r>
            <a:endParaRPr lang="pl-PL" sz="3500" dirty="0">
              <a:latin typeface="Bookman Old Style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pl-PL" sz="31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3100" dirty="0">
                <a:latin typeface="Bookman Old Style" pitchFamily="18" charset="0"/>
              </a:rPr>
              <a:t>Lekarz sądowy nie weryfikuje ustaleń innego lekarza, lecz dokonuje ustaleń samodzielnie w oparciu o osobiste badanie oraz dostępną dokumentację.</a:t>
            </a:r>
          </a:p>
          <a:p>
            <a:pPr algn="just">
              <a:buNone/>
            </a:pPr>
            <a:r>
              <a:rPr lang="pl-PL" sz="31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3100" dirty="0">
                <a:latin typeface="Bookman Old Style" pitchFamily="18" charset="0"/>
              </a:rPr>
              <a:t>Do najczęstszych uchybień należy wystawienie zaświadczenia przez lekarza sądowego, stwierdzającego brak możliwości stawienia się na wezwanie organu procesowego, pomimo nieprzeprowadzenia badania i oparcie się tylko na dokumentacji  (niejednokrotnie ograniczającej się do zaświadczenia L4) oraz tłumaczenie faktu odstąpienia od osobistego badania tym, iż osoba dysponuje zaświadczeniem o niezdolności do pracy. Takie zaświadczenie winno być zweryfikowane, poprzez zażądanie wyjaśnień od lekarza sądowego, co do podstaw jego wystawienia. Orzecznictwo SA i SN nakazuje przeprowadzenie w takich przypadkach przynajmniej czynności sprawdzających.  Zdarza się też, że taki dokument uznany zostanie za niewiarygodny, bo wystawiony bez zachowania trybu przewidzianego dla wystawiania zaświadczeń i bez zachowania procedury jaka powinna poprzedzić to wystawienie. Podstawa do takiej oceny może być dowód z opinii biegłego na okoliczność stanu zdrowia uczestnika postępowania i jego możliwości udziału w tym </a:t>
            </a:r>
            <a:r>
              <a:rPr lang="pl-PL" sz="3100" dirty="0" err="1">
                <a:latin typeface="Bookman Old Style" pitchFamily="18" charset="0"/>
              </a:rPr>
              <a:t>postepowaniu</a:t>
            </a:r>
            <a:r>
              <a:rPr lang="pl-PL" sz="3100" dirty="0">
                <a:latin typeface="Bookman Old Style" pitchFamily="18" charset="0"/>
              </a:rPr>
              <a:t>. Taki dowód będzie dla organu procesowego rozstrzygający. </a:t>
            </a:r>
          </a:p>
          <a:p>
            <a:pPr algn="just">
              <a:buNone/>
            </a:pPr>
            <a:r>
              <a:rPr lang="pl-PL" dirty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pl-PL" b="1" dirty="0">
                <a:latin typeface="Bookman Old Style" pitchFamily="18" charset="0"/>
              </a:rPr>
              <a:t>     </a:t>
            </a:r>
            <a:r>
              <a:rPr lang="pl-PL" b="1" i="1" dirty="0">
                <a:latin typeface="Bookman Old Style" pitchFamily="18" charset="0"/>
              </a:rPr>
              <a:t>Art. 17 ustawy </a:t>
            </a:r>
            <a:r>
              <a:rPr lang="pl-PL" i="1" dirty="0">
                <a:latin typeface="Bookman Old Style" pitchFamily="18" charset="0"/>
              </a:rPr>
              <a:t> </a:t>
            </a:r>
            <a:endParaRPr lang="pl-PL" dirty="0">
              <a:latin typeface="Bookman Old Style" pitchFamily="18" charset="0"/>
            </a:endParaRPr>
          </a:p>
          <a:p>
            <a:pPr lvl="0" algn="just"/>
            <a:r>
              <a:rPr lang="pl-PL" sz="3100" i="1" dirty="0">
                <a:latin typeface="Bookman Old Style" pitchFamily="18" charset="0"/>
              </a:rPr>
              <a:t>Organ uprawniony może podjąć niezbędne czynności sprawdzające dla zweryfikowania rzetelności zaświadczenia.</a:t>
            </a:r>
            <a:endParaRPr lang="pl-PL" sz="3100" dirty="0">
              <a:latin typeface="Bookman Old Style" pitchFamily="18" charset="0"/>
            </a:endParaRPr>
          </a:p>
          <a:p>
            <a:pPr lvl="0" algn="just"/>
            <a:r>
              <a:rPr lang="pl-PL" sz="3100" i="1" dirty="0" smtClean="0">
                <a:latin typeface="Bookman Old Style" pitchFamily="18" charset="0"/>
              </a:rPr>
              <a:t>W </a:t>
            </a:r>
            <a:r>
              <a:rPr lang="pl-PL" sz="3100" i="1" dirty="0">
                <a:latin typeface="Bookman Old Style" pitchFamily="18" charset="0"/>
              </a:rPr>
              <a:t>razie wątpliwości co do rzetelności wystawionego przez lekarza sądowego zaświadczenia organ uprawniony niezwłocznie zawiadamia właściwego prezesa sądu okręgowego, prokuraturę i okręgową radę lekarską.</a:t>
            </a:r>
            <a:endParaRPr lang="pl-PL" sz="3100" dirty="0">
              <a:latin typeface="Bookman Old Style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lvl="0"/>
            <a:r>
              <a:rPr lang="pl-PL" sz="1300" dirty="0">
                <a:latin typeface="Bookman Old Style" pitchFamily="18" charset="0"/>
              </a:rPr>
              <a:t>Nawet zaświadczenie w odpowiedniej formie (druk), wystawione przez uprawnioną osobę, z zachowaniem wymaganych procedur,  może być kwestionowane przez strony. Jego weryfikacja przez sąd będzie jednak miała miejsce absolutnie wyjątkowo i tylko przy ujawnieniu się jakichś szczególnych, uzasadniających to okoliczności.</a:t>
            </a:r>
          </a:p>
          <a:p>
            <a:pPr>
              <a:buNone/>
            </a:pPr>
            <a:r>
              <a:rPr lang="pl-PL" sz="1300" dirty="0">
                <a:latin typeface="Bookman Old Style" pitchFamily="18" charset="0"/>
              </a:rPr>
              <a:t> </a:t>
            </a:r>
          </a:p>
          <a:p>
            <a:pPr lvl="0">
              <a:buNone/>
            </a:pPr>
            <a:r>
              <a:rPr lang="pl-PL" sz="1300" dirty="0" smtClean="0">
                <a:latin typeface="Bookman Old Style" pitchFamily="18" charset="0"/>
              </a:rPr>
              <a:t>I 	W </a:t>
            </a:r>
            <a:r>
              <a:rPr lang="pl-PL" sz="1300" dirty="0">
                <a:latin typeface="Bookman Old Style" pitchFamily="18" charset="0"/>
              </a:rPr>
              <a:t>orzecznictwie zasadnie podkreśla się, że </a:t>
            </a:r>
            <a:r>
              <a:rPr lang="pl-PL" sz="1300" b="1" dirty="0">
                <a:latin typeface="Bookman Old Style" pitchFamily="18" charset="0"/>
              </a:rPr>
              <a:t>żaden pogląd lekarza  nie ma waloru decyzji, wiążącej organy procesowe</a:t>
            </a:r>
            <a:r>
              <a:rPr lang="pl-PL" sz="1300" dirty="0">
                <a:latin typeface="Bookman Old Style" pitchFamily="18" charset="0"/>
              </a:rPr>
              <a:t>, jest to bowiem jedynie przesłanka decyzji tych organów (zob. SA w Krakowie II </a:t>
            </a:r>
            <a:r>
              <a:rPr lang="pl-PL" sz="1300" dirty="0" err="1">
                <a:latin typeface="Bookman Old Style" pitchFamily="18" charset="0"/>
              </a:rPr>
              <a:t>AKz</a:t>
            </a:r>
            <a:r>
              <a:rPr lang="pl-PL" sz="1300" dirty="0">
                <a:latin typeface="Bookman Old Style" pitchFamily="18" charset="0"/>
              </a:rPr>
              <a:t> 95/92, KZS 1992, z. 3-9, poz. 90);</a:t>
            </a:r>
          </a:p>
          <a:p>
            <a:pPr>
              <a:buNone/>
            </a:pPr>
            <a:r>
              <a:rPr lang="pl-PL" sz="1300" dirty="0">
                <a:latin typeface="Bookman Old Style" pitchFamily="18" charset="0"/>
              </a:rPr>
              <a:t> </a:t>
            </a:r>
          </a:p>
          <a:p>
            <a:pPr lvl="0">
              <a:buNone/>
            </a:pPr>
            <a:r>
              <a:rPr lang="pl-PL" sz="1300" dirty="0" smtClean="0">
                <a:latin typeface="Bookman Old Style" pitchFamily="18" charset="0"/>
              </a:rPr>
              <a:t>II	</a:t>
            </a:r>
            <a:r>
              <a:rPr lang="pl-PL" sz="1300" b="1" dirty="0" smtClean="0">
                <a:latin typeface="Bookman Old Style" pitchFamily="18" charset="0"/>
              </a:rPr>
              <a:t> Zaświadczenia </a:t>
            </a:r>
            <a:r>
              <a:rPr lang="pl-PL" sz="1300" b="1" dirty="0">
                <a:latin typeface="Bookman Old Style" pitchFamily="18" charset="0"/>
              </a:rPr>
              <a:t>lekarskie, określone w art. 117 § 2a k.p.k., podlegają swobodnej ocenie, co jednak nie oznacza, iż mogą być one traktowane z góry jako niewiarygodne</a:t>
            </a:r>
            <a:r>
              <a:rPr lang="pl-PL" sz="1300" b="1" dirty="0" smtClean="0">
                <a:latin typeface="Bookman Old Style" pitchFamily="18" charset="0"/>
              </a:rPr>
              <a:t>.</a:t>
            </a:r>
          </a:p>
          <a:p>
            <a:pPr lvl="0">
              <a:buNone/>
            </a:pPr>
            <a:endParaRPr lang="pl-PL" sz="1300" dirty="0">
              <a:latin typeface="Bookman Old Style" pitchFamily="18" charset="0"/>
            </a:endParaRPr>
          </a:p>
          <a:p>
            <a:pPr>
              <a:buNone/>
            </a:pPr>
            <a:r>
              <a:rPr lang="pl-PL" sz="1300" b="1" i="1" dirty="0">
                <a:latin typeface="Bookman Old Style" pitchFamily="18" charset="0"/>
              </a:rPr>
              <a:t>LEX nr 1356736</a:t>
            </a:r>
            <a:endParaRPr lang="pl-PL" sz="1300" dirty="0">
              <a:latin typeface="Bookman Old Style" pitchFamily="18" charset="0"/>
            </a:endParaRPr>
          </a:p>
          <a:p>
            <a:pPr>
              <a:buNone/>
            </a:pPr>
            <a:r>
              <a:rPr lang="pl-PL" sz="1300" b="1" dirty="0" smtClean="0">
                <a:latin typeface="Bookman Old Style" pitchFamily="18" charset="0"/>
              </a:rPr>
              <a:t>II </a:t>
            </a:r>
            <a:r>
              <a:rPr lang="pl-PL" sz="1300" b="1" dirty="0" err="1">
                <a:latin typeface="Bookman Old Style" pitchFamily="18" charset="0"/>
              </a:rPr>
              <a:t>AKzw</a:t>
            </a:r>
            <a:r>
              <a:rPr lang="pl-PL" sz="1300" b="1" dirty="0">
                <a:latin typeface="Bookman Old Style" pitchFamily="18" charset="0"/>
              </a:rPr>
              <a:t> </a:t>
            </a:r>
            <a:r>
              <a:rPr lang="pl-PL" sz="1300" b="1" dirty="0" smtClean="0">
                <a:latin typeface="Bookman Old Style" pitchFamily="18" charset="0"/>
              </a:rPr>
              <a:t>588/09   </a:t>
            </a:r>
            <a:r>
              <a:rPr lang="pl-PL" sz="1300" b="1" dirty="0" err="1" smtClean="0">
                <a:latin typeface="Bookman Old Style" pitchFamily="18" charset="0"/>
              </a:rPr>
              <a:t>postanow</a:t>
            </a:r>
            <a:r>
              <a:rPr lang="pl-PL" sz="1300" b="1" dirty="0">
                <a:latin typeface="Bookman Old Style" pitchFamily="18" charset="0"/>
              </a:rPr>
              <a:t>. </a:t>
            </a:r>
            <a:r>
              <a:rPr lang="pl-PL" sz="1300" b="1" dirty="0" err="1">
                <a:latin typeface="Bookman Old Style" pitchFamily="18" charset="0"/>
              </a:rPr>
              <a:t>s.apel</a:t>
            </a:r>
            <a:r>
              <a:rPr lang="pl-PL" sz="1300" b="1" dirty="0">
                <a:latin typeface="Bookman Old Style" pitchFamily="18" charset="0"/>
              </a:rPr>
              <a:t>.	2009-06-30</a:t>
            </a:r>
            <a:endParaRPr lang="pl-PL" sz="1300" dirty="0">
              <a:latin typeface="Bookman Old Style" pitchFamily="18" charset="0"/>
            </a:endParaRPr>
          </a:p>
          <a:p>
            <a:pPr>
              <a:buNone/>
            </a:pPr>
            <a:r>
              <a:rPr lang="pl-PL" sz="1300" dirty="0">
                <a:latin typeface="Bookman Old Style" pitchFamily="18" charset="0"/>
              </a:rPr>
              <a:t>w </a:t>
            </a:r>
            <a:r>
              <a:rPr lang="pl-PL" sz="1300" dirty="0" smtClean="0">
                <a:latin typeface="Bookman Old Style" pitchFamily="18" charset="0"/>
              </a:rPr>
              <a:t>Krakowie</a:t>
            </a:r>
          </a:p>
          <a:p>
            <a:pPr>
              <a:buNone/>
            </a:pPr>
            <a:endParaRPr lang="pl-PL" sz="1300" dirty="0">
              <a:latin typeface="Bookman Old Style" pitchFamily="18" charset="0"/>
            </a:endParaRPr>
          </a:p>
          <a:p>
            <a:pPr>
              <a:buNone/>
            </a:pPr>
            <a:r>
              <a:rPr lang="pl-PL" sz="1300" dirty="0" smtClean="0">
                <a:latin typeface="Bookman Old Style" pitchFamily="18" charset="0"/>
              </a:rPr>
              <a:t>	Skoro </a:t>
            </a:r>
            <a:r>
              <a:rPr lang="pl-PL" sz="1300" dirty="0">
                <a:latin typeface="Bookman Old Style" pitchFamily="18" charset="0"/>
              </a:rPr>
              <a:t>skazany należycie usprawiedliwił swe niestawiennictwo na posiedzeniu, a prawdziwości </a:t>
            </a:r>
            <a:r>
              <a:rPr lang="pl-PL" sz="1300" dirty="0" smtClean="0">
                <a:latin typeface="Bookman Old Style" pitchFamily="18" charset="0"/>
              </a:rPr>
              <a:t>tego usprawiedliwienia </a:t>
            </a:r>
            <a:r>
              <a:rPr lang="pl-PL" sz="1300" dirty="0">
                <a:latin typeface="Bookman Old Style" pitchFamily="18" charset="0"/>
              </a:rPr>
              <a:t>nie podważono, to sąd okręgowy nie powinien był rozpoznawać sprawy, bo czyniąc to, naruszał prawo skazanego do udziału w posiedzeniu i do obrony swej wolności (art. 117 § 2-2a k.p.k.). Przedłożenie zaświadczenia lekarza sądowego, uprawnionego do oceny zdolności wezwanego do stawienia się przed sądem, </a:t>
            </a:r>
            <a:r>
              <a:rPr lang="pl-PL" sz="1300" u="sng" dirty="0">
                <a:latin typeface="Bookman Old Style" pitchFamily="18" charset="0"/>
              </a:rPr>
              <a:t>nie może być ignorowane, ani dowolnie kwestionowane,</a:t>
            </a:r>
            <a:r>
              <a:rPr lang="pl-PL" sz="1300" dirty="0">
                <a:latin typeface="Bookman Old Style" pitchFamily="18" charset="0"/>
              </a:rPr>
              <a:t> jak to Sąd Apelacyjny stwierdził dawno temu w postanowieniu z dnia 11 maja 1994 roku (KZS 5/94 poz. 25). Gdy bez stwierdzenia niewiarygodności takiego zaświadczenia ignoruje się je, jest to naruszenie prawa przez sąd.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latin typeface="Bookman Old Style" pitchFamily="18" charset="0"/>
              </a:rPr>
              <a:t> </a:t>
            </a:r>
            <a:r>
              <a:rPr lang="pl-PL" sz="2400" b="1" dirty="0">
                <a:solidFill>
                  <a:schemeClr val="tx1"/>
                </a:solidFill>
                <a:latin typeface="Bookman Old Style" pitchFamily="18" charset="0"/>
              </a:rPr>
              <a:t>WYNAGRODZENIE LEKARZA SĄDOWEGO </a:t>
            </a:r>
            <a:endParaRPr lang="pl-PL" sz="2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sz="2100" b="1" dirty="0" smtClean="0">
                <a:latin typeface="Bookman Old Style" pitchFamily="18" charset="0"/>
              </a:rPr>
              <a:t>Przyznanie </a:t>
            </a:r>
            <a:r>
              <a:rPr lang="pl-PL" sz="2100" b="1" dirty="0">
                <a:latin typeface="Bookman Old Style" pitchFamily="18" charset="0"/>
              </a:rPr>
              <a:t>i wypłata wynagrodzenia.</a:t>
            </a:r>
            <a:endParaRPr lang="pl-PL" sz="2100" dirty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2100" b="1" dirty="0">
                <a:latin typeface="Bookman Old Style" pitchFamily="18" charset="0"/>
              </a:rPr>
              <a:t> </a:t>
            </a:r>
            <a:endParaRPr lang="pl-PL" sz="2100" dirty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2100" b="1" dirty="0">
                <a:latin typeface="Bookman Old Style" pitchFamily="18" charset="0"/>
              </a:rPr>
              <a:t>Art. 18 ustawy</a:t>
            </a:r>
            <a:endParaRPr lang="pl-PL" sz="2100" dirty="0">
              <a:latin typeface="Bookman Old Style" pitchFamily="18" charset="0"/>
            </a:endParaRPr>
          </a:p>
          <a:p>
            <a:pPr lvl="0" algn="just"/>
            <a:r>
              <a:rPr lang="pl-PL" sz="2100" dirty="0">
                <a:latin typeface="Bookman Old Style" pitchFamily="18" charset="0"/>
              </a:rPr>
              <a:t>Lekarzowi sądowemu przysługuje wynagrodzenie za każde wydane zaświadczenie</a:t>
            </a:r>
            <a:r>
              <a:rPr lang="pl-PL" sz="2100" dirty="0" smtClean="0">
                <a:latin typeface="Bookman Old Style" pitchFamily="18" charset="0"/>
              </a:rPr>
              <a:t>.</a:t>
            </a:r>
          </a:p>
          <a:p>
            <a:pPr lvl="0" algn="just">
              <a:buNone/>
            </a:pPr>
            <a:endParaRPr lang="pl-PL" sz="2100" dirty="0">
              <a:latin typeface="Bookman Old Style" pitchFamily="18" charset="0"/>
            </a:endParaRPr>
          </a:p>
          <a:p>
            <a:pPr lvl="0" algn="just"/>
            <a:r>
              <a:rPr lang="pl-PL" sz="2100" dirty="0" smtClean="0">
                <a:latin typeface="Bookman Old Style" pitchFamily="18" charset="0"/>
              </a:rPr>
              <a:t>W </a:t>
            </a:r>
            <a:r>
              <a:rPr lang="pl-PL" sz="2100" dirty="0">
                <a:latin typeface="Bookman Old Style" pitchFamily="18" charset="0"/>
              </a:rPr>
              <a:t>przypadku konieczności dojazdu do miejsca pobytu uczestnika postępowania lekarzowi sądowemu przysługuje zwrot kosztów dojazdu na zasadach określonych </a:t>
            </a:r>
            <a:r>
              <a:rPr lang="pl-PL" sz="2100" dirty="0" smtClean="0">
                <a:latin typeface="Bookman Old Style" pitchFamily="18" charset="0"/>
              </a:rPr>
              <a:t/>
            </a:r>
            <a:br>
              <a:rPr lang="pl-PL" sz="2100" dirty="0" smtClean="0">
                <a:latin typeface="Bookman Old Style" pitchFamily="18" charset="0"/>
              </a:rPr>
            </a:br>
            <a:r>
              <a:rPr lang="pl-PL" sz="2100" dirty="0" smtClean="0">
                <a:latin typeface="Bookman Old Style" pitchFamily="18" charset="0"/>
              </a:rPr>
              <a:t>w </a:t>
            </a:r>
            <a:r>
              <a:rPr lang="pl-PL" sz="2100" dirty="0">
                <a:latin typeface="Bookman Old Style" pitchFamily="18" charset="0"/>
              </a:rPr>
              <a:t>przepisach dotyczących pracowników zatrudnionych </a:t>
            </a:r>
            <a:r>
              <a:rPr lang="pl-PL" sz="2100" dirty="0" smtClean="0">
                <a:latin typeface="Bookman Old Style" pitchFamily="18" charset="0"/>
              </a:rPr>
              <a:t/>
            </a:r>
            <a:br>
              <a:rPr lang="pl-PL" sz="2100" dirty="0" smtClean="0">
                <a:latin typeface="Bookman Old Style" pitchFamily="18" charset="0"/>
              </a:rPr>
            </a:br>
            <a:r>
              <a:rPr lang="pl-PL" sz="2100" dirty="0" smtClean="0">
                <a:latin typeface="Bookman Old Style" pitchFamily="18" charset="0"/>
              </a:rPr>
              <a:t>w </a:t>
            </a:r>
            <a:r>
              <a:rPr lang="pl-PL" sz="2100" dirty="0">
                <a:latin typeface="Bookman Old Style" pitchFamily="18" charset="0"/>
              </a:rPr>
              <a:t>państwowej lub samorządowej jednostce sfery budżetowej z tytułu podróży służbowej na obszarze kraju.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Rozporządzenie Ministra Sprawiedliwości z dnia 14 stycznia 2008 roku </a:t>
            </a:r>
            <a:r>
              <a:rPr lang="pl-PL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sprawie wynagrodzenia przysługującego lekarzowi sądowemu, zwrotu kosztów dojazdu i wzoru zestawienia wystawionych zaświadczeń.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 algn="just"/>
            <a:r>
              <a:rPr lang="pl-PL" sz="5600" dirty="0">
                <a:latin typeface="Bookman Old Style" pitchFamily="18" charset="0"/>
              </a:rPr>
              <a:t>Za wystawienie zaświadczenia, lekarzowi sądowemu przysługuje wynagrodzenie </a:t>
            </a:r>
            <a:r>
              <a:rPr lang="pl-PL" sz="5600" dirty="0" smtClean="0">
                <a:latin typeface="Bookman Old Style" pitchFamily="18" charset="0"/>
              </a:rPr>
              <a:t/>
            </a:r>
            <a:br>
              <a:rPr lang="pl-PL" sz="5600" dirty="0" smtClean="0">
                <a:latin typeface="Bookman Old Style" pitchFamily="18" charset="0"/>
              </a:rPr>
            </a:br>
            <a:r>
              <a:rPr lang="pl-PL" sz="5600" dirty="0" smtClean="0">
                <a:latin typeface="Bookman Old Style" pitchFamily="18" charset="0"/>
              </a:rPr>
              <a:t>w </a:t>
            </a:r>
            <a:r>
              <a:rPr lang="pl-PL" sz="5600" dirty="0">
                <a:latin typeface="Bookman Old Style" pitchFamily="18" charset="0"/>
              </a:rPr>
              <a:t>wysokości 100 zł</a:t>
            </a:r>
            <a:r>
              <a:rPr lang="pl-PL" sz="5600" dirty="0" smtClean="0">
                <a:latin typeface="Bookman Old Style" pitchFamily="18" charset="0"/>
              </a:rPr>
              <a:t>.</a:t>
            </a:r>
          </a:p>
          <a:p>
            <a:pPr lvl="0" algn="just">
              <a:buNone/>
            </a:pPr>
            <a:endParaRPr lang="pl-PL" sz="5600" dirty="0">
              <a:latin typeface="Bookman Old Style" pitchFamily="18" charset="0"/>
            </a:endParaRPr>
          </a:p>
          <a:p>
            <a:pPr lvl="0" algn="just"/>
            <a:r>
              <a:rPr lang="pl-PL" sz="5600" dirty="0" smtClean="0">
                <a:latin typeface="Bookman Old Style" pitchFamily="18" charset="0"/>
              </a:rPr>
              <a:t>Lekarz </a:t>
            </a:r>
            <a:r>
              <a:rPr lang="pl-PL" sz="5600" dirty="0">
                <a:latin typeface="Bookman Old Style" pitchFamily="18" charset="0"/>
              </a:rPr>
              <a:t>sądowy sporządza zestawienie wystawionych zaświadczeń, za każdy miesiąc kalendarzowy</a:t>
            </a:r>
            <a:r>
              <a:rPr lang="pl-PL" sz="5600" dirty="0" smtClean="0">
                <a:latin typeface="Bookman Old Style" pitchFamily="18" charset="0"/>
              </a:rPr>
              <a:t>.</a:t>
            </a:r>
          </a:p>
          <a:p>
            <a:pPr lvl="0" algn="just"/>
            <a:endParaRPr lang="pl-PL" sz="5600" dirty="0">
              <a:latin typeface="Bookman Old Style" pitchFamily="18" charset="0"/>
            </a:endParaRPr>
          </a:p>
          <a:p>
            <a:pPr lvl="0" algn="just"/>
            <a:r>
              <a:rPr lang="pl-PL" sz="5600" dirty="0">
                <a:latin typeface="Bookman Old Style" pitchFamily="18" charset="0"/>
              </a:rPr>
              <a:t>Do zestawienia należy dołączyć dokumenty potwierdzające koszty dojazdu do miejsca pobytu uczestnika postępowania</a:t>
            </a:r>
            <a:r>
              <a:rPr lang="pl-PL" sz="5600" dirty="0" smtClean="0">
                <a:latin typeface="Bookman Old Style" pitchFamily="18" charset="0"/>
              </a:rPr>
              <a:t>.</a:t>
            </a:r>
          </a:p>
          <a:p>
            <a:pPr lvl="0" algn="just">
              <a:buNone/>
            </a:pPr>
            <a:endParaRPr lang="pl-PL" sz="5600" dirty="0">
              <a:latin typeface="Bookman Old Style" pitchFamily="18" charset="0"/>
            </a:endParaRPr>
          </a:p>
          <a:p>
            <a:pPr lvl="0" algn="just"/>
            <a:r>
              <a:rPr lang="pl-PL" sz="5600" dirty="0">
                <a:latin typeface="Bookman Old Style" pitchFamily="18" charset="0"/>
              </a:rPr>
              <a:t> Wzór zestawienia stanowi załącznik do rozporządzenia</a:t>
            </a:r>
            <a:r>
              <a:rPr lang="pl-PL" sz="5600" dirty="0" smtClean="0">
                <a:latin typeface="Bookman Old Style" pitchFamily="18" charset="0"/>
              </a:rPr>
              <a:t>.</a:t>
            </a:r>
          </a:p>
          <a:p>
            <a:pPr lvl="0" algn="just">
              <a:buNone/>
            </a:pPr>
            <a:endParaRPr lang="pl-PL" sz="5600" dirty="0">
              <a:latin typeface="Bookman Old Style" pitchFamily="18" charset="0"/>
            </a:endParaRPr>
          </a:p>
          <a:p>
            <a:pPr lvl="0" algn="just"/>
            <a:r>
              <a:rPr lang="pl-PL" sz="5600" dirty="0">
                <a:latin typeface="Bookman Old Style" pitchFamily="18" charset="0"/>
              </a:rPr>
              <a:t>Zestawienie wraz z właściwymi dokumentami potwierdzającymi wydanie zaświadczenia oraz dokumentami,  są przekazywane przez lekarza sądowego organowi kierującemu gospodarką finansową sądu okręgowego w formie pisemnej</a:t>
            </a:r>
            <a:r>
              <a:rPr lang="pl-PL" sz="5600" dirty="0" smtClean="0">
                <a:latin typeface="Bookman Old Style" pitchFamily="18" charset="0"/>
              </a:rPr>
              <a:t>.</a:t>
            </a:r>
          </a:p>
          <a:p>
            <a:pPr lvl="0" algn="just">
              <a:buNone/>
            </a:pPr>
            <a:endParaRPr lang="pl-PL" sz="5600" dirty="0">
              <a:latin typeface="Bookman Old Style" pitchFamily="18" charset="0"/>
            </a:endParaRPr>
          </a:p>
          <a:p>
            <a:pPr lvl="0" algn="just"/>
            <a:r>
              <a:rPr lang="pl-PL" sz="5600" dirty="0" smtClean="0">
                <a:latin typeface="Bookman Old Style" pitchFamily="18" charset="0"/>
              </a:rPr>
              <a:t>W </a:t>
            </a:r>
            <a:r>
              <a:rPr lang="pl-PL" sz="5600" dirty="0">
                <a:latin typeface="Bookman Old Style" pitchFamily="18" charset="0"/>
              </a:rPr>
              <a:t>terminie 14 dni od otrzymania dokumentów  organ kierujący gospodarką finansową sądu okręgowego stwierdza ich prawidłowość lub wskazuje zastrzeżenia i występuje o ich uzupełnienie albo skorygowanie</a:t>
            </a:r>
            <a:r>
              <a:rPr lang="pl-PL" sz="5600" dirty="0" smtClean="0">
                <a:latin typeface="Bookman Old Style" pitchFamily="18" charset="0"/>
              </a:rPr>
              <a:t>.</a:t>
            </a:r>
          </a:p>
          <a:p>
            <a:pPr lvl="0" algn="just">
              <a:buNone/>
            </a:pPr>
            <a:endParaRPr lang="pl-PL" sz="5600" dirty="0">
              <a:latin typeface="Bookman Old Style" pitchFamily="18" charset="0"/>
            </a:endParaRPr>
          </a:p>
          <a:p>
            <a:pPr lvl="0" algn="just"/>
            <a:r>
              <a:rPr lang="pl-PL" sz="5600" dirty="0" smtClean="0">
                <a:latin typeface="Bookman Old Style" pitchFamily="18" charset="0"/>
              </a:rPr>
              <a:t>W </a:t>
            </a:r>
            <a:r>
              <a:rPr lang="pl-PL" sz="5600" dirty="0">
                <a:latin typeface="Bookman Old Style" pitchFamily="18" charset="0"/>
              </a:rPr>
              <a:t>terminie 30 dni od dnia otrzymania wszystkich prawidłowo sporządzonych dokumentów następuje wypłata wynagrodzenia oraz zwrot kosztów dojazdu do miejsca pobytu uczestnika postępowania.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938962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tx1"/>
                </a:solidFill>
                <a:latin typeface="Bookman Old Style" pitchFamily="18" charset="0"/>
              </a:rPr>
              <a:t>Wstrzymanie wypłaty wynagrodzenia.</a:t>
            </a:r>
            <a:endParaRPr lang="pl-PL" sz="2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b="1" dirty="0">
                <a:latin typeface="Bookman Old Style" pitchFamily="18" charset="0"/>
              </a:rPr>
              <a:t>art. 19 ust.</a:t>
            </a:r>
            <a:r>
              <a:rPr lang="pl-PL" sz="2000" dirty="0">
                <a:latin typeface="Bookman Old Style" pitchFamily="18" charset="0"/>
              </a:rPr>
              <a:t> </a:t>
            </a:r>
            <a:r>
              <a:rPr lang="pl-PL" sz="2000" b="1" dirty="0">
                <a:latin typeface="Bookman Old Style" pitchFamily="18" charset="0"/>
              </a:rPr>
              <a:t>1 ustawy</a:t>
            </a:r>
            <a:r>
              <a:rPr lang="pl-PL" sz="2000" dirty="0">
                <a:latin typeface="Bookman Old Style" pitchFamily="18" charset="0"/>
              </a:rPr>
              <a:t> </a:t>
            </a:r>
          </a:p>
          <a:p>
            <a:pPr lvl="0">
              <a:buNone/>
            </a:pPr>
            <a:r>
              <a:rPr lang="pl-PL" sz="2000" dirty="0" smtClean="0">
                <a:latin typeface="Bookman Old Style" pitchFamily="18" charset="0"/>
              </a:rPr>
              <a:t>	Prezes </a:t>
            </a:r>
            <a:r>
              <a:rPr lang="pl-PL" sz="2000" dirty="0">
                <a:latin typeface="Bookman Old Style" pitchFamily="18" charset="0"/>
              </a:rPr>
              <a:t>sądu okręgowego, na wniosek organu </a:t>
            </a:r>
            <a:r>
              <a:rPr lang="pl-PL" sz="2000" dirty="0" smtClean="0">
                <a:latin typeface="Bookman Old Style" pitchFamily="18" charset="0"/>
              </a:rPr>
              <a:t>uprawnionego, wstrzymuje </a:t>
            </a:r>
            <a:r>
              <a:rPr lang="pl-PL" sz="2000" dirty="0">
                <a:latin typeface="Bookman Old Style" pitchFamily="18" charset="0"/>
              </a:rPr>
              <a:t>wypłatę wynagrodzenia:</a:t>
            </a:r>
          </a:p>
          <a:p>
            <a:pPr>
              <a:buNone/>
            </a:pPr>
            <a:r>
              <a:rPr lang="pl-PL" sz="2000" dirty="0" smtClean="0">
                <a:latin typeface="Bookman Old Style" pitchFamily="18" charset="0"/>
              </a:rPr>
              <a:t>- </a:t>
            </a:r>
            <a:r>
              <a:rPr lang="pl-PL" sz="2000" dirty="0">
                <a:latin typeface="Bookman Old Style" pitchFamily="18" charset="0"/>
              </a:rPr>
              <a:t>w razie uzasadnionych wątpliwości co do rzetelności zaświadczenia wystawionego przez lekarza sądowego;</a:t>
            </a:r>
          </a:p>
          <a:p>
            <a:pPr>
              <a:buNone/>
            </a:pPr>
            <a:r>
              <a:rPr lang="pl-PL" sz="2000" dirty="0" smtClean="0">
                <a:latin typeface="Bookman Old Style" pitchFamily="18" charset="0"/>
              </a:rPr>
              <a:t>-  </a:t>
            </a:r>
            <a:r>
              <a:rPr lang="pl-PL" sz="2000" dirty="0">
                <a:latin typeface="Bookman Old Style" pitchFamily="18" charset="0"/>
              </a:rPr>
              <a:t>jeżeli zaświadczenie nie zawiera wszystkich wymaganych elementów.</a:t>
            </a:r>
          </a:p>
          <a:p>
            <a:pPr>
              <a:buNone/>
            </a:pPr>
            <a:r>
              <a:rPr lang="pl-PL" sz="2000" dirty="0">
                <a:latin typeface="Bookman Old Style" pitchFamily="18" charset="0"/>
              </a:rPr>
              <a:t> </a:t>
            </a:r>
          </a:p>
          <a:p>
            <a:pPr lvl="0"/>
            <a:r>
              <a:rPr lang="pl-PL" sz="2000" b="1" dirty="0" smtClean="0">
                <a:latin typeface="Bookman Old Style" pitchFamily="18" charset="0"/>
              </a:rPr>
              <a:t>art</a:t>
            </a:r>
            <a:r>
              <a:rPr lang="pl-PL" sz="2000" b="1" dirty="0">
                <a:latin typeface="Bookman Old Style" pitchFamily="18" charset="0"/>
              </a:rPr>
              <a:t>. 20.</a:t>
            </a:r>
            <a:r>
              <a:rPr lang="pl-PL" sz="2000" dirty="0">
                <a:latin typeface="Bookman Old Style" pitchFamily="18" charset="0"/>
              </a:rPr>
              <a:t> Za wystawienie zaświadczenia poświadczającego nieprawdę co do okoliczności usprawiedliwiającej niestawiennictwo nie przysługuje wynagrodzenie.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pl-PL" sz="1900" b="1" dirty="0">
                <a:solidFill>
                  <a:schemeClr val="tx1"/>
                </a:solidFill>
                <a:latin typeface="Bookman Old Style" pitchFamily="18" charset="0"/>
              </a:rPr>
              <a:t>INNE OBOWIĄZKI LEKARZA SĄDOWEGO (art. 15 i 16 ustawy)</a:t>
            </a:r>
            <a:endParaRPr lang="pl-PL" sz="19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pl-PL" sz="2300" dirty="0">
                <a:latin typeface="Bookman Old Style" pitchFamily="18" charset="0"/>
              </a:rPr>
              <a:t>Lekarz sądowy prowadzi, w formie  pisemnej, odrębnie na każdy rok kalendarzowy, rejestr wystawionych zaświadczeń</a:t>
            </a:r>
            <a:r>
              <a:rPr lang="pl-PL" sz="2300" dirty="0" smtClean="0">
                <a:latin typeface="Bookman Old Style" pitchFamily="18" charset="0"/>
              </a:rPr>
              <a:t>.</a:t>
            </a:r>
          </a:p>
          <a:p>
            <a:pPr lvl="0" algn="just"/>
            <a:endParaRPr lang="pl-PL" sz="2300" dirty="0">
              <a:latin typeface="Bookman Old Style" pitchFamily="18" charset="0"/>
            </a:endParaRPr>
          </a:p>
          <a:p>
            <a:pPr lvl="0" algn="just"/>
            <a:r>
              <a:rPr lang="pl-PL" sz="2300" dirty="0">
                <a:latin typeface="Bookman Old Style" pitchFamily="18" charset="0"/>
              </a:rPr>
              <a:t>Wzór rejestru określony jest rozporządzeniem z dnia 15.01.2008 r. (dane tam wpisywane wynikają z ustawy o lekarzu sądowym, m.in. co </a:t>
            </a:r>
            <a:r>
              <a:rPr lang="pl-PL" sz="2300" dirty="0" smtClean="0">
                <a:latin typeface="Bookman Old Style" pitchFamily="18" charset="0"/>
              </a:rPr>
              <a:t>do </a:t>
            </a:r>
            <a:r>
              <a:rPr lang="pl-PL" sz="2300" dirty="0">
                <a:latin typeface="Bookman Old Style" pitchFamily="18" charset="0"/>
              </a:rPr>
              <a:t>przyczyny odstąpienia od osobistego badania uczestnika postępowania </a:t>
            </a:r>
            <a:r>
              <a:rPr lang="pl-PL" sz="2300" u="sng" dirty="0">
                <a:latin typeface="Bookman Old Style" pitchFamily="18" charset="0"/>
              </a:rPr>
              <a:t>w przypadku, o którym mowa w art. 12 ust. 4</a:t>
            </a:r>
            <a:r>
              <a:rPr lang="pl-PL" sz="2300" u="sng" dirty="0" smtClean="0">
                <a:latin typeface="Bookman Old Style" pitchFamily="18" charset="0"/>
              </a:rPr>
              <a:t>.</a:t>
            </a:r>
          </a:p>
          <a:p>
            <a:pPr lvl="0" algn="just"/>
            <a:endParaRPr lang="pl-PL" sz="2300" dirty="0" smtClean="0">
              <a:latin typeface="Bookman Old Style" pitchFamily="18" charset="0"/>
            </a:endParaRPr>
          </a:p>
          <a:p>
            <a:pPr lvl="0" algn="just"/>
            <a:r>
              <a:rPr lang="pl-PL" sz="2300" dirty="0" smtClean="0">
                <a:latin typeface="Bookman Old Style" pitchFamily="18" charset="0"/>
              </a:rPr>
              <a:t>Lekarz </a:t>
            </a:r>
            <a:r>
              <a:rPr lang="pl-PL" sz="2300" dirty="0">
                <a:latin typeface="Bookman Old Style" pitchFamily="18" charset="0"/>
              </a:rPr>
              <a:t>sądowy ma obowiązek udostępnić rejestr na żądanie prezesa sądu okręgowego, sądu lub prokuratora</a:t>
            </a:r>
            <a:r>
              <a:rPr lang="pl-PL" sz="2300" dirty="0" smtClean="0">
                <a:latin typeface="Bookman Old Style" pitchFamily="18" charset="0"/>
              </a:rPr>
              <a:t>.</a:t>
            </a:r>
          </a:p>
          <a:p>
            <a:pPr lvl="0" algn="just"/>
            <a:endParaRPr lang="pl-PL" sz="2300" dirty="0">
              <a:latin typeface="Bookman Old Style" pitchFamily="18" charset="0"/>
            </a:endParaRPr>
          </a:p>
          <a:p>
            <a:pPr lvl="0" algn="just"/>
            <a:r>
              <a:rPr lang="pl-PL" sz="2300" dirty="0">
                <a:latin typeface="Bookman Old Style" pitchFamily="18" charset="0"/>
              </a:rPr>
              <a:t>Po zakończeniu roku kalendarzowego, a także w razie rozwiązania umowy o wykonywanie czynności lekarza sądowego, lekarz sądowy niezwłocznie przekazuje rejestr do właściwego sądu okręgowego</a:t>
            </a:r>
            <a:r>
              <a:rPr lang="pl-PL" sz="2300" dirty="0" smtClean="0">
                <a:latin typeface="Bookman Old Style" pitchFamily="18" charset="0"/>
              </a:rPr>
              <a:t>.</a:t>
            </a:r>
          </a:p>
          <a:p>
            <a:pPr lvl="0" algn="just">
              <a:buNone/>
            </a:pPr>
            <a:endParaRPr lang="pl-PL" sz="2300" dirty="0">
              <a:latin typeface="Bookman Old Style" pitchFamily="18" charset="0"/>
            </a:endParaRPr>
          </a:p>
          <a:p>
            <a:pPr lvl="0" algn="just"/>
            <a:r>
              <a:rPr lang="pl-PL" sz="2300" dirty="0" smtClean="0">
                <a:latin typeface="Bookman Old Style" pitchFamily="18" charset="0"/>
              </a:rPr>
              <a:t>Rejestr </a:t>
            </a:r>
            <a:r>
              <a:rPr lang="pl-PL" sz="2300" dirty="0">
                <a:latin typeface="Bookman Old Style" pitchFamily="18" charset="0"/>
              </a:rPr>
              <a:t>jest przechowywany we właściwym sądzie okręgowym przez 15 lat, licząc od końca roku kalendarzowego, w którym nastąpiło przekazanie.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tx1"/>
                </a:solidFill>
                <a:latin typeface="Bookman Old Style" pitchFamily="18" charset="0"/>
              </a:rPr>
              <a:t>WYKAZ LEKARZY SĄDOWYCH</a:t>
            </a:r>
            <a:endParaRPr lang="pl-PL" sz="2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811715"/>
          </a:xfrm>
        </p:spPr>
        <p:txBody>
          <a:bodyPr>
            <a:normAutofit fontScale="32500" lnSpcReduction="20000"/>
          </a:bodyPr>
          <a:lstStyle/>
          <a:p>
            <a:pPr lvl="0" algn="just"/>
            <a:r>
              <a:rPr lang="pl-PL" sz="4300" dirty="0">
                <a:latin typeface="Bookman Old Style" pitchFamily="18" charset="0"/>
              </a:rPr>
              <a:t>Prezes sądu okręgowego prowadzi wykaz lekarzy sądowych dla obszaru właściwości danego sądu okręgowego.</a:t>
            </a:r>
          </a:p>
          <a:p>
            <a:pPr algn="just">
              <a:buNone/>
            </a:pPr>
            <a:r>
              <a:rPr lang="pl-PL" sz="43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4300" dirty="0">
                <a:latin typeface="Bookman Old Style" pitchFamily="18" charset="0"/>
              </a:rPr>
              <a:t> W wykazie lekarzy sądowych zamieszcza się imię i nazwisko lekarza sądowego, wraz z numerem telefonu, numer prawa wykonywania zawodu, informację o specjalizacji, terminie rozpoczęcia i zakończenia wykonywania czynności lekarza sądowego oraz miejscu, dniach i godzinach przyjęć.</a:t>
            </a:r>
          </a:p>
          <a:p>
            <a:pPr algn="just">
              <a:buNone/>
            </a:pPr>
            <a:r>
              <a:rPr lang="pl-PL" sz="43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4300" dirty="0">
                <a:latin typeface="Bookman Old Style" pitchFamily="18" charset="0"/>
              </a:rPr>
              <a:t>Prezes sądu okręgowego przekazuje wykaz lekarzy sądowych prezesom sądów rejonowych, prezesom sądów apelacyjnych oraz Pierwszemu Prezesowi Sądu Najwyższego, prokuraturze, komendom i komisariatom policji, innym organom uprawnionym do prowadzenia dochodzeń oraz okręgowej radzie adwokackiej i radzie okręgowej izby radców prawnych, właściwym dla obszaru właściwości danego sądu okręgowego.  Taki wykaz przesyłany jest także właściwej okręgowej radzie lekarskiej.</a:t>
            </a:r>
          </a:p>
          <a:p>
            <a:pPr algn="just">
              <a:buNone/>
            </a:pPr>
            <a:r>
              <a:rPr lang="pl-PL" sz="43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4300" dirty="0">
                <a:latin typeface="Bookman Old Style" pitchFamily="18" charset="0"/>
              </a:rPr>
              <a:t> Informacje o miejscach, dniach i godzinach przyjęć lekarzy sądowych, wraz z ich imieniem i nazwiskiem oraz numerem telefonu, wywiesza się na tablicach ogłoszeń w siedzibach podmiotów, o jakich wyżej mowa,  a także w miejscach wykonywania zawodu lekarza przez lekarzy sądowych.</a:t>
            </a:r>
          </a:p>
          <a:p>
            <a:pPr algn="just">
              <a:buNone/>
            </a:pPr>
            <a:r>
              <a:rPr lang="pl-PL" sz="43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4300" dirty="0">
                <a:latin typeface="Bookman Old Style" pitchFamily="18" charset="0"/>
              </a:rPr>
              <a:t>Wykaz lekarzy sądowych jest prowadzony w formie pisemnej. Dodatkowo wykaz może być prowadzony w formie elektronicznej i udostępniony na ogólnodostępnej stronie internetowej sądu okręgowego.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pl-PL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LEKARZE SĄDOWI</a:t>
            </a: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/>
            </a:r>
            <a:br>
              <a:rPr lang="pl-PL" sz="18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pl-PL" sz="1800" b="1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pl-PL" sz="18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18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1800" b="1" u="sng" dirty="0" smtClean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 Kwestie dotyczące lekarzy sądowych reguluje:</a:t>
            </a:r>
            <a:endParaRPr lang="pl-PL" sz="18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1600" dirty="0"/>
              <a:t> </a:t>
            </a:r>
          </a:p>
          <a:p>
            <a:pPr lvl="0" algn="just"/>
            <a:r>
              <a:rPr lang="pl-PL" sz="1600" dirty="0">
                <a:latin typeface="Bookman Old Style" pitchFamily="18" charset="0"/>
              </a:rPr>
              <a:t>Ustawa z dnia 15 czerwca 2007 r. o lekarzu sądowym (2007 r., Nr 123 poz. 849 z </a:t>
            </a:r>
            <a:r>
              <a:rPr lang="pl-PL" sz="1600" dirty="0" err="1">
                <a:latin typeface="Bookman Old Style" pitchFamily="18" charset="0"/>
              </a:rPr>
              <a:t>późn</a:t>
            </a:r>
            <a:r>
              <a:rPr lang="pl-PL" sz="1600" dirty="0">
                <a:latin typeface="Bookman Old Style" pitchFamily="18" charset="0"/>
              </a:rPr>
              <a:t>. zm</a:t>
            </a:r>
            <a:r>
              <a:rPr lang="pl-PL" sz="1600" dirty="0" smtClean="0">
                <a:latin typeface="Bookman Old Style" pitchFamily="18" charset="0"/>
              </a:rPr>
              <a:t>.).</a:t>
            </a:r>
          </a:p>
          <a:p>
            <a:pPr lvl="0" algn="just">
              <a:buNone/>
            </a:pPr>
            <a:endParaRPr lang="pl-PL" sz="1600" dirty="0">
              <a:latin typeface="Bookman Old Style" pitchFamily="18" charset="0"/>
            </a:endParaRPr>
          </a:p>
          <a:p>
            <a:pPr lvl="0" algn="just"/>
            <a:r>
              <a:rPr lang="pl-PL" sz="1600" dirty="0">
                <a:latin typeface="Bookman Old Style" pitchFamily="18" charset="0"/>
              </a:rPr>
              <a:t>Rozporządzenie Ministra Sprawiedliwości z dnia 15 stycznia 2008 r. </a:t>
            </a:r>
            <a:r>
              <a:rPr lang="pl-PL" sz="1600" dirty="0" smtClean="0">
                <a:latin typeface="Bookman Old Style" pitchFamily="18" charset="0"/>
              </a:rPr>
              <a:t/>
            </a:r>
            <a:br>
              <a:rPr lang="pl-PL" sz="1600" dirty="0" smtClean="0">
                <a:latin typeface="Bookman Old Style" pitchFamily="18" charset="0"/>
              </a:rPr>
            </a:br>
            <a:r>
              <a:rPr lang="pl-PL" sz="1600" dirty="0" smtClean="0">
                <a:latin typeface="Bookman Old Style" pitchFamily="18" charset="0"/>
              </a:rPr>
              <a:t>w </a:t>
            </a:r>
            <a:r>
              <a:rPr lang="pl-PL" sz="1600" dirty="0">
                <a:latin typeface="Bookman Old Style" pitchFamily="18" charset="0"/>
              </a:rPr>
              <a:t>sprawie wzoru zaświadczenia wystawianego przez lekarza sądowego oraz wzoru rejestru wystawionych zaświadczeń (Dz. U. 2008 r., Nr 14 poz. 86 </a:t>
            </a:r>
            <a:r>
              <a:rPr lang="pl-PL" sz="1600" dirty="0" smtClean="0">
                <a:latin typeface="Bookman Old Style" pitchFamily="18" charset="0"/>
              </a:rPr>
              <a:t/>
            </a:r>
            <a:br>
              <a:rPr lang="pl-PL" sz="1600" dirty="0" smtClean="0">
                <a:latin typeface="Bookman Old Style" pitchFamily="18" charset="0"/>
              </a:rPr>
            </a:br>
            <a:r>
              <a:rPr lang="pl-PL" sz="1600" dirty="0" smtClean="0">
                <a:latin typeface="Bookman Old Style" pitchFamily="18" charset="0"/>
              </a:rPr>
              <a:t>z  </a:t>
            </a:r>
            <a:r>
              <a:rPr lang="pl-PL" sz="1600" dirty="0" err="1">
                <a:latin typeface="Bookman Old Style" pitchFamily="18" charset="0"/>
              </a:rPr>
              <a:t>późn</a:t>
            </a:r>
            <a:r>
              <a:rPr lang="pl-PL" sz="1600" dirty="0">
                <a:latin typeface="Bookman Old Style" pitchFamily="18" charset="0"/>
              </a:rPr>
              <a:t>. zm</a:t>
            </a:r>
            <a:r>
              <a:rPr lang="pl-PL" sz="1600" dirty="0" smtClean="0">
                <a:latin typeface="Bookman Old Style" pitchFamily="18" charset="0"/>
              </a:rPr>
              <a:t>.).</a:t>
            </a:r>
          </a:p>
          <a:p>
            <a:pPr lvl="0" algn="just">
              <a:buNone/>
            </a:pPr>
            <a:endParaRPr lang="pl-PL" sz="1600" dirty="0">
              <a:latin typeface="Bookman Old Style" pitchFamily="18" charset="0"/>
            </a:endParaRPr>
          </a:p>
          <a:p>
            <a:pPr lvl="0" algn="just"/>
            <a:r>
              <a:rPr lang="pl-PL" sz="1600" dirty="0">
                <a:latin typeface="Bookman Old Style" pitchFamily="18" charset="0"/>
              </a:rPr>
              <a:t>Rozporządzenie Ministra Sprawiedliwości z dnia 14 stycznia 2008 r. </a:t>
            </a:r>
            <a:r>
              <a:rPr lang="pl-PL" sz="1600" dirty="0" smtClean="0">
                <a:latin typeface="Bookman Old Style" pitchFamily="18" charset="0"/>
              </a:rPr>
              <a:t/>
            </a:r>
            <a:br>
              <a:rPr lang="pl-PL" sz="1600" dirty="0" smtClean="0">
                <a:latin typeface="Bookman Old Style" pitchFamily="18" charset="0"/>
              </a:rPr>
            </a:br>
            <a:r>
              <a:rPr lang="pl-PL" sz="1600" dirty="0" smtClean="0">
                <a:latin typeface="Bookman Old Style" pitchFamily="18" charset="0"/>
              </a:rPr>
              <a:t>w </a:t>
            </a:r>
            <a:r>
              <a:rPr lang="pl-PL" sz="1600" dirty="0">
                <a:latin typeface="Bookman Old Style" pitchFamily="18" charset="0"/>
              </a:rPr>
              <a:t>sprawie wynagrodzenia przysługującego lekarzowi sądowemu i trybu finansowania tego wynagrodzenia oraz zwrotu kosztów dojazdu, a także wzoru zestawienia wystawionych zaświadczeń (Dz. U. 2013 r., poz. 467, </a:t>
            </a:r>
            <a:r>
              <a:rPr lang="pl-PL" sz="1600" dirty="0" smtClean="0">
                <a:latin typeface="Bookman Old Style" pitchFamily="18" charset="0"/>
              </a:rPr>
              <a:t/>
            </a:r>
            <a:br>
              <a:rPr lang="pl-PL" sz="1600" dirty="0" smtClean="0">
                <a:latin typeface="Bookman Old Style" pitchFamily="18" charset="0"/>
              </a:rPr>
            </a:br>
            <a:r>
              <a:rPr lang="pl-PL" sz="1600" dirty="0" smtClean="0">
                <a:latin typeface="Bookman Old Style" pitchFamily="18" charset="0"/>
              </a:rPr>
              <a:t>z </a:t>
            </a:r>
            <a:r>
              <a:rPr lang="pl-PL" sz="1600" dirty="0" err="1">
                <a:latin typeface="Bookman Old Style" pitchFamily="18" charset="0"/>
              </a:rPr>
              <a:t>późn</a:t>
            </a:r>
            <a:r>
              <a:rPr lang="pl-PL" sz="1600" dirty="0">
                <a:latin typeface="Bookman Old Style" pitchFamily="18" charset="0"/>
              </a:rPr>
              <a:t>. zm</a:t>
            </a:r>
            <a:r>
              <a:rPr lang="pl-PL" sz="1600" dirty="0" smtClean="0">
                <a:latin typeface="Bookman Old Style" pitchFamily="18" charset="0"/>
              </a:rPr>
              <a:t>.).</a:t>
            </a:r>
          </a:p>
          <a:p>
            <a:pPr lvl="0" algn="just">
              <a:buNone/>
            </a:pPr>
            <a:endParaRPr lang="pl-PL" sz="1600" dirty="0">
              <a:latin typeface="Bookman Old Style" pitchFamily="18" charset="0"/>
            </a:endParaRPr>
          </a:p>
          <a:p>
            <a:pPr lvl="0" algn="just"/>
            <a:r>
              <a:rPr lang="pl-PL" sz="1600" dirty="0">
                <a:latin typeface="Bookman Old Style" pitchFamily="18" charset="0"/>
              </a:rPr>
              <a:t>Przepisy regulujące poszczególne procedury sądowe (np. art. 117 § 2a </a:t>
            </a:r>
            <a:r>
              <a:rPr lang="pl-PL" sz="1600" dirty="0" err="1">
                <a:latin typeface="Bookman Old Style" pitchFamily="18" charset="0"/>
              </a:rPr>
              <a:t>kpk</a:t>
            </a:r>
            <a:r>
              <a:rPr lang="pl-PL" sz="1600" dirty="0">
                <a:latin typeface="Bookman Old Style" pitchFamily="18" charset="0"/>
              </a:rPr>
              <a:t>).</a:t>
            </a:r>
          </a:p>
          <a:p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just"/>
            <a:r>
              <a:rPr lang="pl-PL" sz="1800" i="1" dirty="0" smtClean="0">
                <a:latin typeface="Bookman Old Style" pitchFamily="18" charset="0"/>
              </a:rPr>
              <a:t>Usprawiedliwienie </a:t>
            </a:r>
            <a:r>
              <a:rPr lang="pl-PL" sz="1800" i="1" dirty="0">
                <a:latin typeface="Bookman Old Style" pitchFamily="18" charset="0"/>
              </a:rPr>
              <a:t>niestawiennictwa z powodu choroby oskarżonych, świadków, obrońców, pełnomocników i innych uczestników postępowania, których obecność była obowiązkowa lub którzy wnosili o dopuszczenie do czynności, będąc uprawnionymi do wzięcia w niej udziału, wymaga przedstawienia zaświadczenia potwierdzającego niemożność stawienia się na wezwanie lub zawiadomienie organu prowadzącego postępowanie, wystawionego przez lekarza sądowego (art. 117 § 2a </a:t>
            </a:r>
            <a:r>
              <a:rPr lang="pl-PL" sz="1800" i="1" dirty="0" err="1">
                <a:latin typeface="Bookman Old Style" pitchFamily="18" charset="0"/>
              </a:rPr>
              <a:t>kpk</a:t>
            </a:r>
            <a:r>
              <a:rPr lang="pl-PL" sz="1800" i="1" dirty="0">
                <a:latin typeface="Bookman Old Style" pitchFamily="18" charset="0"/>
              </a:rPr>
              <a:t>).</a:t>
            </a:r>
            <a:endParaRPr lang="pl-PL" sz="1800" dirty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1800" dirty="0">
                <a:latin typeface="Bookman Old Style" pitchFamily="18" charset="0"/>
              </a:rPr>
              <a:t>                 </a:t>
            </a:r>
          </a:p>
          <a:p>
            <a:pPr algn="just"/>
            <a:r>
              <a:rPr lang="pl-PL" sz="1800" i="1" dirty="0" smtClean="0">
                <a:latin typeface="Bookman Old Style" pitchFamily="18" charset="0"/>
              </a:rPr>
              <a:t>Lekarz </a:t>
            </a:r>
            <a:r>
              <a:rPr lang="pl-PL" sz="1800" i="1" dirty="0">
                <a:latin typeface="Bookman Old Style" pitchFamily="18" charset="0"/>
              </a:rPr>
              <a:t>sądowy wystawia zaświadczenia potwierdzające zdolność albo niezdolność do stawienia się na wezwanie lub zawiadomienie organu uprawnionego uczestników postępowania z powodu choroby, zwane dalej "zaświadczeniami", na obszarze właściwości danego sądu okręgowego (art. 2 ust. 2 ustawy o lekarzu sądowym).</a:t>
            </a:r>
            <a:endParaRPr lang="pl-PL" sz="1800" dirty="0">
              <a:latin typeface="Bookman Old Style" pitchFamily="18" charset="0"/>
            </a:endParaRPr>
          </a:p>
          <a:p>
            <a:pPr>
              <a:buNone/>
            </a:pPr>
            <a:r>
              <a:rPr lang="pl-PL" sz="1800" b="1" dirty="0"/>
              <a:t>  </a:t>
            </a:r>
            <a:endParaRPr lang="pl-PL" sz="1800" dirty="0"/>
          </a:p>
          <a:p>
            <a:pPr lvl="0"/>
            <a:r>
              <a:rPr lang="pl-PL" sz="1800" dirty="0">
                <a:latin typeface="Bookman Old Style" pitchFamily="18" charset="0"/>
              </a:rPr>
              <a:t>przepisy określają  </a:t>
            </a:r>
            <a:r>
              <a:rPr lang="pl-PL" sz="1800" b="1" dirty="0">
                <a:latin typeface="Bookman Old Style" pitchFamily="18" charset="0"/>
              </a:rPr>
              <a:t>jaki dokument</a:t>
            </a:r>
            <a:r>
              <a:rPr lang="pl-PL" sz="1800" dirty="0">
                <a:latin typeface="Bookman Old Style" pitchFamily="18" charset="0"/>
              </a:rPr>
              <a:t> i </a:t>
            </a:r>
            <a:r>
              <a:rPr lang="pl-PL" sz="1800" b="1" dirty="0">
                <a:latin typeface="Bookman Old Style" pitchFamily="18" charset="0"/>
              </a:rPr>
              <a:t>przez kogo</a:t>
            </a:r>
            <a:r>
              <a:rPr lang="pl-PL" sz="1800" dirty="0">
                <a:latin typeface="Bookman Old Style" pitchFamily="18" charset="0"/>
              </a:rPr>
              <a:t> ma być wystawiony.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000" dirty="0"/>
              <a:t> </a:t>
            </a:r>
            <a:br>
              <a:rPr lang="pl-PL" sz="2000" dirty="0"/>
            </a:br>
            <a:r>
              <a:rPr lang="pl-PL" sz="2000" b="1" dirty="0">
                <a:latin typeface="Bookman Old Style" pitchFamily="18" charset="0"/>
              </a:rPr>
              <a:t> </a:t>
            </a:r>
            <a:r>
              <a:rPr lang="pl-PL" sz="2000" b="1" dirty="0" smtClean="0">
                <a:latin typeface="Bookman Old Style" pitchFamily="18" charset="0"/>
              </a:rPr>
              <a:t/>
            </a:r>
            <a:br>
              <a:rPr lang="pl-PL" sz="2000" b="1" dirty="0" smtClean="0">
                <a:latin typeface="Bookman Old Style" pitchFamily="18" charset="0"/>
              </a:rPr>
            </a:br>
            <a:r>
              <a:rPr lang="pl-PL" sz="2200" b="1" dirty="0" smtClean="0">
                <a:latin typeface="Bookman Old Style" pitchFamily="18" charset="0"/>
              </a:rPr>
              <a:t> </a:t>
            </a:r>
            <a:r>
              <a:rPr lang="pl-PL" sz="22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22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Bookman Old Style" pitchFamily="18" charset="0"/>
              </a:rPr>
              <a:t>ZASADY WYKONYWANIA CZYNNOŚCI LEKARZA SĄDOWEGO.</a:t>
            </a:r>
            <a:br>
              <a:rPr lang="pl-PL" sz="22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200" b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071563"/>
            <a:ext cx="8229600" cy="4840287"/>
          </a:xfrm>
        </p:spPr>
        <p:txBody>
          <a:bodyPr>
            <a:normAutofit fontScale="25000" lnSpcReduction="20000"/>
          </a:bodyPr>
          <a:lstStyle/>
          <a:p>
            <a:pPr lvl="0" algn="just"/>
            <a:r>
              <a:rPr lang="pl-PL" sz="7200" dirty="0">
                <a:latin typeface="Bookman Old Style" pitchFamily="18" charset="0"/>
              </a:rPr>
              <a:t>Lekarzem sądowym w rozumieniu ustawy jest lekarz, z którym prezes sądu okręgowego zawarł </a:t>
            </a:r>
            <a:r>
              <a:rPr lang="pl-PL" sz="7200" b="1" dirty="0">
                <a:latin typeface="Bookman Old Style" pitchFamily="18" charset="0"/>
              </a:rPr>
              <a:t>umowę o wykonywanie czynności lekarza sądowego</a:t>
            </a:r>
            <a:r>
              <a:rPr lang="pl-PL" sz="7200" dirty="0">
                <a:latin typeface="Bookman Old Style" pitchFamily="18" charset="0"/>
              </a:rPr>
              <a:t>.</a:t>
            </a:r>
          </a:p>
          <a:p>
            <a:pPr algn="just">
              <a:buNone/>
            </a:pPr>
            <a:r>
              <a:rPr lang="pl-PL" sz="72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7200" dirty="0" smtClean="0">
                <a:latin typeface="Bookman Old Style" pitchFamily="18" charset="0"/>
              </a:rPr>
              <a:t>Lekarz </a:t>
            </a:r>
            <a:r>
              <a:rPr lang="pl-PL" sz="7200" dirty="0">
                <a:latin typeface="Bookman Old Style" pitchFamily="18" charset="0"/>
              </a:rPr>
              <a:t>sądowy przy wykonywaniu czynności związanych z wydawaniem zaświadczeń </a:t>
            </a:r>
            <a:r>
              <a:rPr lang="pl-PL" sz="7200" b="1" dirty="0">
                <a:latin typeface="Bookman Old Style" pitchFamily="18" charset="0"/>
              </a:rPr>
              <a:t>korzysta z ochrony prawnej </a:t>
            </a:r>
            <a:r>
              <a:rPr lang="pl-PL" sz="7200" b="1" dirty="0" smtClean="0">
                <a:latin typeface="Bookman Old Style" pitchFamily="18" charset="0"/>
              </a:rPr>
              <a:t>przysługującej funkcjonariuszom </a:t>
            </a:r>
            <a:r>
              <a:rPr lang="pl-PL" sz="7200" b="1" dirty="0">
                <a:latin typeface="Bookman Old Style" pitchFamily="18" charset="0"/>
              </a:rPr>
              <a:t>publicznym.</a:t>
            </a:r>
            <a:endParaRPr lang="pl-PL" sz="7200" dirty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7200" b="1" dirty="0">
                <a:latin typeface="Bookman Old Style" pitchFamily="18" charset="0"/>
              </a:rPr>
              <a:t> </a:t>
            </a:r>
            <a:endParaRPr lang="pl-PL" sz="7200" dirty="0">
              <a:latin typeface="Bookman Old Style" pitchFamily="18" charset="0"/>
            </a:endParaRPr>
          </a:p>
          <a:p>
            <a:pPr lvl="0" algn="just"/>
            <a:r>
              <a:rPr lang="pl-PL" sz="7200" dirty="0">
                <a:latin typeface="Bookman Old Style" pitchFamily="18" charset="0"/>
              </a:rPr>
              <a:t>Prezes sądu okręgowego określa liczbę lekarzy sądowych dla obszaru właściwości sądu okręgowego, mając na uwadze zapewnienie na tym obszarze dostępu do lekarza sądowego.</a:t>
            </a:r>
          </a:p>
          <a:p>
            <a:pPr algn="just">
              <a:buNone/>
            </a:pPr>
            <a:r>
              <a:rPr lang="pl-PL" sz="72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7200" dirty="0" smtClean="0">
                <a:latin typeface="Bookman Old Style" pitchFamily="18" charset="0"/>
              </a:rPr>
              <a:t>Prezes </a:t>
            </a:r>
            <a:r>
              <a:rPr lang="pl-PL" sz="7200" dirty="0">
                <a:latin typeface="Bookman Old Style" pitchFamily="18" charset="0"/>
              </a:rPr>
              <a:t>sądu okręgowego zwraca się z pisemnym wnioskiem do właściwej okręgowej rady lekarskiej o przekazanie listy kandydatów na lekarzy sądowych, określając liczbę lekarzy w danych specjalnościach.</a:t>
            </a:r>
          </a:p>
          <a:p>
            <a:pPr algn="just">
              <a:buNone/>
            </a:pPr>
            <a:r>
              <a:rPr lang="pl-PL" sz="72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7200" dirty="0" smtClean="0">
                <a:latin typeface="Bookman Old Style" pitchFamily="18" charset="0"/>
              </a:rPr>
              <a:t>Okręgowa </a:t>
            </a:r>
            <a:r>
              <a:rPr lang="pl-PL" sz="7200" dirty="0">
                <a:latin typeface="Bookman Old Style" pitchFamily="18" charset="0"/>
              </a:rPr>
              <a:t>rada lekarska, w terminie 90 dni od dnia otrzymania wniosku, przekazuje prezesowi sądu okręgowego listę kandydatów na lekarzy sądowych wraz z rekomendacjami.</a:t>
            </a:r>
          </a:p>
          <a:p>
            <a:pPr algn="just">
              <a:buNone/>
            </a:pPr>
            <a:r>
              <a:rPr lang="pl-PL" dirty="0">
                <a:latin typeface="Bookman Old Style" pitchFamily="18" charset="0"/>
              </a:rPr>
              <a:t> 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05800" cy="1071570"/>
          </a:xfrm>
        </p:spPr>
        <p:txBody>
          <a:bodyPr>
            <a:normAutofit/>
          </a:bodyPr>
          <a:lstStyle/>
          <a:p>
            <a:r>
              <a:rPr lang="pl-PL" sz="1600" b="1" dirty="0" smtClean="0">
                <a:solidFill>
                  <a:schemeClr val="tx1"/>
                </a:solidFill>
                <a:latin typeface="Bookman Old Style" pitchFamily="18" charset="0"/>
              </a:rPr>
              <a:t>Liczba lekarzy sądowych w okręgu Sądu Okręgowego w Kielcach</a:t>
            </a:r>
            <a:r>
              <a:rPr lang="pl-PL" sz="2000" dirty="0" smtClean="0">
                <a:latin typeface="Bookman Old Style" pitchFamily="18" charset="0"/>
              </a:rPr>
              <a:t/>
            </a:r>
            <a:br>
              <a:rPr lang="pl-PL" sz="2000" dirty="0" smtClean="0"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                                                                               </a:t>
            </a:r>
            <a:r>
              <a:rPr lang="pl-PL" sz="1200" dirty="0" smtClean="0">
                <a:solidFill>
                  <a:schemeClr val="tx1"/>
                </a:solidFill>
                <a:latin typeface="Bookman Old Style" pitchFamily="18" charset="0"/>
              </a:rPr>
              <a:t>4 września 2015 roku</a:t>
            </a:r>
            <a:endParaRPr lang="pl-PL" sz="12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4" name="Symbol zastępczy zawartości 3" descr="1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17486" y="1254046"/>
            <a:ext cx="8469356" cy="5427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pPr algn="l"/>
            <a:r>
              <a:rPr lang="pl-PL" sz="1600" dirty="0">
                <a:latin typeface="Bookman Old Style" pitchFamily="18" charset="0"/>
              </a:rPr>
              <a:t/>
            </a:r>
            <a:br>
              <a:rPr lang="pl-PL" sz="1600" dirty="0">
                <a:latin typeface="Bookman Old Style" pitchFamily="18" charset="0"/>
              </a:rPr>
            </a:b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 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b="1" dirty="0">
                <a:solidFill>
                  <a:schemeClr val="tx1"/>
                </a:solidFill>
                <a:latin typeface="Bookman Old Style" pitchFamily="18" charset="0"/>
              </a:rPr>
              <a:t>Lekarzem sądowym może zostać lekarz, który spełnia następujące warunki: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b="1" dirty="0">
                <a:solidFill>
                  <a:schemeClr val="tx1"/>
                </a:solidFill>
                <a:latin typeface="Bookman Old Style" pitchFamily="18" charset="0"/>
              </a:rPr>
              <a:t> 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1)	ma 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prawo wykonywania zawodu lekarza na terytorium </a:t>
            </a: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	Rzeczypospolitej	Polskiej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;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2)	ma 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pełną zdolność do czynności prawnych;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3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)	nie był karany za przestępstwo lub przestępstwo skarbowe;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4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)	ma nieposzlakowaną opinię;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5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)	uzyskał rekomendację okręgowej rady lekarskiej;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6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)	ma tytuł specjalisty lub specjalizację I lub II stopnia.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 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b="1" dirty="0">
                <a:solidFill>
                  <a:schemeClr val="tx1"/>
                </a:solidFill>
                <a:latin typeface="Bookman Old Style" pitchFamily="18" charset="0"/>
              </a:rPr>
              <a:t>2. Lekarzem sądowym nie może zostać lekarz, wobec którego jest prowadzone postępowanie (art. 5 ust 2 ustawy</a:t>
            </a:r>
            <a:r>
              <a:rPr lang="pl-PL" sz="2000" b="1" dirty="0" smtClean="0">
                <a:solidFill>
                  <a:schemeClr val="tx1"/>
                </a:solidFill>
                <a:latin typeface="Bookman Old Style" pitchFamily="18" charset="0"/>
              </a:rPr>
              <a:t>)</a:t>
            </a: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:</a:t>
            </a:r>
            <a:b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1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)	o przestępstwo ścigane z oskarżenia publicznego lub </a:t>
            </a: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	przestępstwo 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skarbowe;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2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)	związane z niedostatecznym przygotowaniem zawodowym;</a:t>
            </a:r>
            <a:b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3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)	w przedmiocie niezdolności do wykonywania zawodu ze </a:t>
            </a: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	</a:t>
            </a:r>
            <a:r>
              <a:rPr lang="pl-PL" sz="2000" dirty="0" smtClean="0">
                <a:solidFill>
                  <a:schemeClr val="tx1"/>
                </a:solidFill>
                <a:latin typeface="Bookman Old Style" pitchFamily="18" charset="0"/>
              </a:rPr>
              <a:t>względu </a:t>
            </a:r>
            <a:r>
              <a:rPr lang="pl-PL" sz="2000" dirty="0">
                <a:solidFill>
                  <a:schemeClr val="tx1"/>
                </a:solidFill>
                <a:latin typeface="Bookman Old Style" pitchFamily="18" charset="0"/>
              </a:rPr>
              <a:t>na stan zdrowia.</a:t>
            </a:r>
            <a: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1500" dirty="0">
                <a:solidFill>
                  <a:schemeClr val="tx1"/>
                </a:solidFill>
                <a:latin typeface="Bookman Old Style" pitchFamily="18" charset="0"/>
              </a:rPr>
            </a:br>
            <a:endParaRPr lang="pl-PL" sz="15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chemeClr val="tx1"/>
                </a:solidFill>
                <a:latin typeface="Bookman Old Style" pitchFamily="18" charset="0"/>
              </a:rPr>
              <a:t> ROZWIĄZANIE UMOWY O WYKONYWANIE CZYNNOŚCI LEKARZA SĄDOWEGO</a:t>
            </a:r>
            <a:endParaRPr lang="pl-PL" sz="18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 algn="just"/>
            <a:r>
              <a:rPr lang="pl-PL" sz="6400" dirty="0">
                <a:latin typeface="Bookman Old Style" pitchFamily="18" charset="0"/>
              </a:rPr>
              <a:t>Okręgowa rada lekarska zobowiązana jest do </a:t>
            </a:r>
            <a:r>
              <a:rPr lang="pl-PL" sz="6400" dirty="0" smtClean="0">
                <a:latin typeface="Bookman Old Style" pitchFamily="18" charset="0"/>
              </a:rPr>
              <a:t>niezwłocznego </a:t>
            </a:r>
            <a:r>
              <a:rPr lang="pl-PL" sz="6400" dirty="0">
                <a:latin typeface="Bookman Old Style" pitchFamily="18" charset="0"/>
              </a:rPr>
              <a:t>przekazania prezesowi sądu okręgowego informacji, które mogą mieć wpływ na wykonywanie czynności lekarza sądowego, w szczególności o podjętych uchwałach w przedmiocie pozbawienia prawa wykonywania zawodu, zawieszenia w prawie wykonywania zawodu albo ograniczenia wykonywania określonych czynności medycznych bądź zakończonych i prowadzonych postępowaniach karnych lub dotyczących odpowiedzialności zawodowej.</a:t>
            </a:r>
          </a:p>
          <a:p>
            <a:pPr algn="just">
              <a:buNone/>
            </a:pPr>
            <a:r>
              <a:rPr lang="pl-PL" sz="64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6400" dirty="0">
                <a:latin typeface="Bookman Old Style" pitchFamily="18" charset="0"/>
              </a:rPr>
              <a:t>Lekarz sądowy jest obowiązany niezwłocznie poinformować prezesa sądu okręgowego o niespełnianiu warunku w postaci posiadania prawa do wykonywania zawodu lekarza, o utracie pełnej zdolności do czynności prawnych oraz niespełnianiu warunku w postaci niekaralności za przestępstwo lub przestępstwo skarbowe, a także  o prowadzonych postępowaniach, o których mowa w art. 5 ust. 2 ustawy.</a:t>
            </a:r>
          </a:p>
          <a:p>
            <a:pPr algn="just">
              <a:buNone/>
            </a:pPr>
            <a:r>
              <a:rPr lang="pl-PL" sz="64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6400" dirty="0">
                <a:latin typeface="Bookman Old Style" pitchFamily="18" charset="0"/>
              </a:rPr>
              <a:t>W przypadku uzyskania takich informacji  prezes sądu okręgowego </a:t>
            </a:r>
            <a:r>
              <a:rPr lang="pl-PL" sz="6400" u="sng" dirty="0">
                <a:latin typeface="Bookman Old Style" pitchFamily="18" charset="0"/>
              </a:rPr>
              <a:t>rozwiązuje umowę</a:t>
            </a:r>
            <a:r>
              <a:rPr lang="pl-PL" sz="6400" dirty="0">
                <a:latin typeface="Bookman Old Style" pitchFamily="18" charset="0"/>
              </a:rPr>
              <a:t> o wykonywanie czynności lekarza sądowego ze </a:t>
            </a:r>
            <a:r>
              <a:rPr lang="pl-PL" sz="6400" dirty="0" smtClean="0">
                <a:latin typeface="Bookman Old Style" pitchFamily="18" charset="0"/>
              </a:rPr>
              <a:t>skutkiem natychmiastowym</a:t>
            </a:r>
            <a:r>
              <a:rPr lang="pl-PL" sz="6400" dirty="0">
                <a:latin typeface="Bookman Old Style" pitchFamily="18" charset="0"/>
              </a:rPr>
              <a:t>. </a:t>
            </a:r>
          </a:p>
          <a:p>
            <a:pPr algn="just">
              <a:buNone/>
            </a:pPr>
            <a:r>
              <a:rPr lang="pl-PL" sz="64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6400" dirty="0" smtClean="0">
                <a:latin typeface="Bookman Old Style" pitchFamily="18" charset="0"/>
              </a:rPr>
              <a:t>W </a:t>
            </a:r>
            <a:r>
              <a:rPr lang="pl-PL" sz="6400" dirty="0">
                <a:latin typeface="Bookman Old Style" pitchFamily="18" charset="0"/>
              </a:rPr>
              <a:t>razie powzięcia uzasadnionych wątpliwości co do rzetelności zaświadczenia wystawionego przez lekarza sądowego prezes sądu okręgowego </a:t>
            </a:r>
            <a:r>
              <a:rPr lang="pl-PL" sz="6400" u="sng" dirty="0">
                <a:latin typeface="Bookman Old Style" pitchFamily="18" charset="0"/>
              </a:rPr>
              <a:t>może rozwiązać umowę</a:t>
            </a:r>
            <a:r>
              <a:rPr lang="pl-PL" sz="6400" dirty="0">
                <a:latin typeface="Bookman Old Style" pitchFamily="18" charset="0"/>
              </a:rPr>
              <a:t> o wykonywanie czynności lekarza sądowego ze skutkiem natychmiastowym.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pl-PL" sz="1600" b="1" dirty="0">
                <a:solidFill>
                  <a:schemeClr val="tx1"/>
                </a:solidFill>
                <a:latin typeface="Bookman Old Style" pitchFamily="18" charset="0"/>
              </a:rPr>
              <a:t>PRZESŁANKI WYSTAWIENIA I TREŚĆ ZAŚWIADCZENIA LEKARSKIEGO.</a:t>
            </a:r>
            <a:endParaRPr lang="pl-PL" sz="16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 </a:t>
            </a:r>
            <a:endParaRPr lang="pl-PL" dirty="0"/>
          </a:p>
          <a:p>
            <a:pPr>
              <a:buNone/>
            </a:pPr>
            <a:r>
              <a:rPr lang="pl-PL" sz="1700" i="1" dirty="0" smtClean="0">
                <a:latin typeface="Bookman Old Style" pitchFamily="18" charset="0"/>
              </a:rPr>
              <a:t>         </a:t>
            </a:r>
            <a:r>
              <a:rPr lang="pl-PL" sz="1600" i="1" dirty="0" smtClean="0">
                <a:latin typeface="Bookman Old Style" pitchFamily="18" charset="0"/>
              </a:rPr>
              <a:t>  </a:t>
            </a:r>
            <a:r>
              <a:rPr lang="pl-PL" sz="1600" b="1" dirty="0">
                <a:latin typeface="Bookman Old Style" pitchFamily="18" charset="0"/>
              </a:rPr>
              <a:t>CZAS I MIEJSCE WYSTAWIENIA ZAŚWIADCZENIA </a:t>
            </a:r>
            <a:r>
              <a:rPr lang="pl-PL" sz="1700" dirty="0">
                <a:latin typeface="Bookman Old Style" pitchFamily="18" charset="0"/>
              </a:rPr>
              <a:t>(art. 12 ustawy)</a:t>
            </a:r>
            <a:r>
              <a:rPr lang="pl-PL" sz="1700" i="1" dirty="0">
                <a:latin typeface="Bookman Old Style" pitchFamily="18" charset="0"/>
              </a:rPr>
              <a:t>                              </a:t>
            </a:r>
            <a:endParaRPr lang="pl-PL" sz="1700" dirty="0">
              <a:latin typeface="Bookman Old Style" pitchFamily="18" charset="0"/>
            </a:endParaRPr>
          </a:p>
          <a:p>
            <a:pPr>
              <a:buNone/>
            </a:pPr>
            <a:r>
              <a:rPr lang="pl-PL" sz="17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1700" dirty="0" smtClean="0">
                <a:latin typeface="Bookman Old Style" pitchFamily="18" charset="0"/>
              </a:rPr>
              <a:t>Lekarz </a:t>
            </a:r>
            <a:r>
              <a:rPr lang="pl-PL" sz="1700" dirty="0">
                <a:latin typeface="Bookman Old Style" pitchFamily="18" charset="0"/>
              </a:rPr>
              <a:t>sądowy wystawia zaświadczenia w miejscach, dniach i godzinach ustalonych na podstawie umowy o wykonywanie czynności lekarza sądowego (art. 12. ust. 1 ustawy);</a:t>
            </a:r>
          </a:p>
          <a:p>
            <a:pPr>
              <a:buNone/>
            </a:pPr>
            <a:r>
              <a:rPr lang="pl-PL" sz="1700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sz="1700" dirty="0" smtClean="0">
                <a:latin typeface="Bookman Old Style" pitchFamily="18" charset="0"/>
              </a:rPr>
              <a:t>Właściwy </a:t>
            </a:r>
            <a:r>
              <a:rPr lang="pl-PL" sz="1700" dirty="0">
                <a:latin typeface="Bookman Old Style" pitchFamily="18" charset="0"/>
              </a:rPr>
              <a:t>do wystawienia zaświadczenia jest lekarz sądowy objęty wykazem lekarzy sądowych dla obszaru danego sądu okręgowego, właściwego dla miejsca pobytu uczestnika postępowania.</a:t>
            </a:r>
          </a:p>
          <a:p>
            <a:pPr>
              <a:buNone/>
            </a:pPr>
            <a:r>
              <a:rPr lang="pl-PL" sz="1700" b="1" dirty="0">
                <a:latin typeface="Bookman Old Style" pitchFamily="18" charset="0"/>
              </a:rPr>
              <a:t> </a:t>
            </a:r>
            <a:endParaRPr lang="pl-PL" sz="1700" dirty="0">
              <a:latin typeface="Bookman Old Style" pitchFamily="18" charset="0"/>
            </a:endParaRPr>
          </a:p>
          <a:p>
            <a:pPr lvl="0" algn="just"/>
            <a:r>
              <a:rPr lang="pl-PL" sz="1700" b="1" dirty="0" smtClean="0">
                <a:latin typeface="Bookman Old Style" pitchFamily="18" charset="0"/>
              </a:rPr>
              <a:t>Jeżeli </a:t>
            </a:r>
            <a:r>
              <a:rPr lang="pl-PL" sz="1700" b="1" dirty="0">
                <a:latin typeface="Bookman Old Style" pitchFamily="18" charset="0"/>
              </a:rPr>
              <a:t>stan zdrowia uczestnika postępowania uniemożliwia stawienie się na badanie, lekarz sądowy przeprowadza badanie </a:t>
            </a:r>
            <a:r>
              <a:rPr lang="pl-PL" sz="1700" b="1" dirty="0" smtClean="0">
                <a:latin typeface="Bookman Old Style" pitchFamily="18" charset="0"/>
              </a:rPr>
              <a:t/>
            </a:r>
            <a:br>
              <a:rPr lang="pl-PL" sz="1700" b="1" dirty="0" smtClean="0">
                <a:latin typeface="Bookman Old Style" pitchFamily="18" charset="0"/>
              </a:rPr>
            </a:br>
            <a:r>
              <a:rPr lang="pl-PL" sz="1700" b="1" dirty="0" smtClean="0">
                <a:latin typeface="Bookman Old Style" pitchFamily="18" charset="0"/>
              </a:rPr>
              <a:t>i </a:t>
            </a:r>
            <a:r>
              <a:rPr lang="pl-PL" sz="1700" b="1" dirty="0">
                <a:latin typeface="Bookman Old Style" pitchFamily="18" charset="0"/>
              </a:rPr>
              <a:t>wydaje zaświadczenie w miejscu pobytu tej osoby.</a:t>
            </a:r>
            <a:endParaRPr lang="pl-PL" sz="1700" dirty="0">
              <a:latin typeface="Bookman Old Style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pl-PL" sz="2000" dirty="0">
                <a:solidFill>
                  <a:schemeClr val="tx1"/>
                </a:solidFill>
              </a:rPr>
              <a:t/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pl-PL" sz="20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Bookman Old Style" pitchFamily="18" charset="0"/>
              </a:rPr>
              <a:t>PODSTAWY WYSTAWIENIA ZAŚWIADCZENIA</a:t>
            </a: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/>
              <a:t> </a:t>
            </a:r>
            <a:endParaRPr lang="pl-PL" dirty="0">
              <a:latin typeface="Bookman Old Style" pitchFamily="18" charset="0"/>
            </a:endParaRPr>
          </a:p>
          <a:p>
            <a:pPr lvl="0" algn="just"/>
            <a:r>
              <a:rPr lang="pl-PL" dirty="0">
                <a:latin typeface="Bookman Old Style" pitchFamily="18" charset="0"/>
              </a:rPr>
              <a:t>Zaświadczenie może być wystawione po okazaniu wezwania </a:t>
            </a:r>
            <a:r>
              <a:rPr lang="pl-PL" dirty="0" smtClean="0">
                <a:latin typeface="Bookman Old Style" pitchFamily="18" charset="0"/>
              </a:rPr>
              <a:t/>
            </a:r>
            <a:br>
              <a:rPr lang="pl-PL" dirty="0" smtClean="0">
                <a:latin typeface="Bookman Old Style" pitchFamily="18" charset="0"/>
              </a:rPr>
            </a:br>
            <a:r>
              <a:rPr lang="pl-PL" dirty="0" smtClean="0">
                <a:latin typeface="Bookman Old Style" pitchFamily="18" charset="0"/>
              </a:rPr>
              <a:t>lub </a:t>
            </a:r>
            <a:r>
              <a:rPr lang="pl-PL" dirty="0">
                <a:latin typeface="Bookman Old Style" pitchFamily="18" charset="0"/>
              </a:rPr>
              <a:t>zawiadomienia organu uprawnionego bądź po złożeniu oświadczenia o otrzymaniu wezwania lub zawiadomienia i okazaniu dokumentu potwierdzającego tożsamość.</a:t>
            </a:r>
          </a:p>
          <a:p>
            <a:pPr algn="just">
              <a:buNone/>
            </a:pPr>
            <a:r>
              <a:rPr lang="pl-PL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dirty="0">
                <a:latin typeface="Bookman Old Style" pitchFamily="18" charset="0"/>
              </a:rPr>
              <a:t>Ustawa określa wyraźnie i wynika to też z treści zaświadczenia, </a:t>
            </a:r>
            <a:r>
              <a:rPr lang="pl-PL" dirty="0" smtClean="0">
                <a:latin typeface="Bookman Old Style" pitchFamily="18" charset="0"/>
              </a:rPr>
              <a:t/>
            </a:r>
            <a:br>
              <a:rPr lang="pl-PL" dirty="0" smtClean="0">
                <a:latin typeface="Bookman Old Style" pitchFamily="18" charset="0"/>
              </a:rPr>
            </a:br>
            <a:r>
              <a:rPr lang="pl-PL" dirty="0" smtClean="0">
                <a:latin typeface="Bookman Old Style" pitchFamily="18" charset="0"/>
              </a:rPr>
              <a:t>iż </a:t>
            </a:r>
            <a:r>
              <a:rPr lang="pl-PL" dirty="0">
                <a:latin typeface="Bookman Old Style" pitchFamily="18" charset="0"/>
              </a:rPr>
              <a:t>regułą winno być  wystawianie zaświadczenia </a:t>
            </a:r>
            <a:r>
              <a:rPr lang="pl-PL" b="1" dirty="0">
                <a:latin typeface="Bookman Old Style" pitchFamily="18" charset="0"/>
              </a:rPr>
              <a:t>w oparciu </a:t>
            </a:r>
            <a:r>
              <a:rPr lang="pl-PL" b="1" dirty="0" smtClean="0">
                <a:latin typeface="Bookman Old Style" pitchFamily="18" charset="0"/>
              </a:rPr>
              <a:t/>
            </a:r>
            <a:br>
              <a:rPr lang="pl-PL" b="1" dirty="0" smtClean="0">
                <a:latin typeface="Bookman Old Style" pitchFamily="18" charset="0"/>
              </a:rPr>
            </a:br>
            <a:r>
              <a:rPr lang="pl-PL" b="1" dirty="0" smtClean="0">
                <a:latin typeface="Bookman Old Style" pitchFamily="18" charset="0"/>
              </a:rPr>
              <a:t>o </a:t>
            </a:r>
            <a:r>
              <a:rPr lang="pl-PL" b="1" dirty="0">
                <a:latin typeface="Bookman Old Style" pitchFamily="18" charset="0"/>
              </a:rPr>
              <a:t>osobiste badanie przeprowadzone przez lekarza sądowego,</a:t>
            </a:r>
            <a:r>
              <a:rPr lang="pl-PL" dirty="0">
                <a:latin typeface="Bookman Old Style" pitchFamily="18" charset="0"/>
              </a:rPr>
              <a:t> zaś odstąpienie od tego winno należeć do wyjątków i mieć miejsce tylko w przypadkach podanych w ustawie (tak art. 11 ustawy -  „</a:t>
            </a:r>
            <a:r>
              <a:rPr lang="pl-PL" i="1" dirty="0">
                <a:latin typeface="Bookman Old Style" pitchFamily="18" charset="0"/>
              </a:rPr>
              <a:t>Lekarz sądowy wystawia zaświadczenie po uprzednim osobistym zbadaniu uczestnika postępowania i po zapoznaniu się z dostępną dokumentacją medyczną”).</a:t>
            </a:r>
            <a:endParaRPr lang="pl-PL" dirty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dirty="0">
                <a:latin typeface="Bookman Old Style" pitchFamily="18" charset="0"/>
              </a:rPr>
              <a:t> </a:t>
            </a:r>
          </a:p>
          <a:p>
            <a:pPr lvl="0" algn="just"/>
            <a:r>
              <a:rPr lang="pl-PL" u="sng" dirty="0">
                <a:latin typeface="Bookman Old Style" pitchFamily="18" charset="0"/>
              </a:rPr>
              <a:t>Uczestnik postępowania jest obowiązany przedstawić lekarzowi sądowemu posiadaną dokumentację medyczną</a:t>
            </a:r>
            <a:r>
              <a:rPr lang="pl-PL" dirty="0">
                <a:latin typeface="Bookman Old Style" pitchFamily="18" charset="0"/>
              </a:rPr>
              <a:t> z przebiegu swojego leczenia. Zakłady opieki zdrowotnej oraz lekarze udzielający świadczeń zdrowotnych są obowiązani niezwłocznie, na żądanie lekarza sądowego, udostępnić mu dokumentację medyczną </a:t>
            </a:r>
            <a:r>
              <a:rPr lang="pl-PL" dirty="0" smtClean="0">
                <a:latin typeface="Bookman Old Style" pitchFamily="18" charset="0"/>
              </a:rPr>
              <a:t/>
            </a:r>
            <a:br>
              <a:rPr lang="pl-PL" dirty="0" smtClean="0">
                <a:latin typeface="Bookman Old Style" pitchFamily="18" charset="0"/>
              </a:rPr>
            </a:br>
            <a:r>
              <a:rPr lang="pl-PL" dirty="0" smtClean="0">
                <a:latin typeface="Bookman Old Style" pitchFamily="18" charset="0"/>
              </a:rPr>
              <a:t>z </a:t>
            </a:r>
            <a:r>
              <a:rPr lang="pl-PL" dirty="0">
                <a:latin typeface="Bookman Old Style" pitchFamily="18" charset="0"/>
              </a:rPr>
              <a:t>przebiegu leczenia osoby ubiegającej się o zaświadczenie.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551</Words>
  <Application>Microsoft Office PowerPoint</Application>
  <PresentationFormat>Pokaz na ekranie 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Przepływ</vt:lpstr>
      <vt:lpstr>Lekarze sądowi</vt:lpstr>
      <vt:lpstr>     LEKARZE SĄDOWI      Kwestie dotyczące lekarzy sądowych reguluje:</vt:lpstr>
      <vt:lpstr>Slajd 3</vt:lpstr>
      <vt:lpstr>      ZASADY WYKONYWANIA CZYNNOŚCI LEKARZA SĄDOWEGO.   </vt:lpstr>
      <vt:lpstr>Liczba lekarzy sądowych w okręgu Sądu Okręgowego w Kielcach                                                                                4 września 2015 roku</vt:lpstr>
      <vt:lpstr>   Lekarzem sądowym może zostać lekarz, który spełnia następujące warunki:   1) ma prawo wykonywania zawodu lekarza na terytorium  Rzeczypospolitej Polskiej; 2) ma pełną zdolność do czynności prawnych; 3) nie był karany za przestępstwo lub przestępstwo skarbowe; 4) ma nieposzlakowaną opinię; 5) uzyskał rekomendację okręgowej rady lekarskiej; 6) ma tytuł specjalisty lub specjalizację I lub II stopnia.    2. Lekarzem sądowym nie może zostać lekarz, wobec którego jest prowadzone postępowanie (art. 5 ust 2 ustawy):   1) o przestępstwo ścigane z oskarżenia publicznego lub  przestępstwo skarbowe; 2) związane z niedostatecznym przygotowaniem zawodowym; 3) w przedmiocie niezdolności do wykonywania zawodu ze   względu na stan zdrowia. </vt:lpstr>
      <vt:lpstr> ROZWIĄZANIE UMOWY O WYKONYWANIE CZYNNOŚCI LEKARZA SĄDOWEGO</vt:lpstr>
      <vt:lpstr>PRZESŁANKI WYSTAWIENIA I TREŚĆ ZAŚWIADCZENIA LEKARSKIEGO.</vt:lpstr>
      <vt:lpstr>  PODSTAWY WYSTAWIENIA ZAŚWIADCZENIA</vt:lpstr>
      <vt:lpstr> Możliwość odstąpienia od osobistego badania tylko w sytuacji  wskazanych  w  art. 12 ust.4 ustawy tj. w przypadku:   a.  pobytu uczestnika postępowania w szpitalu,  b.  pobytu w hospicjum stacjonarnym, c.  pobytu w  innym zakładzie opieki zdrowotnej, przeznaczonym dla osób, których stan zdrowia wymaga udzielania całodobowych świadczeń zdrowotnych w odpowiednio urządzonym, stałym pomieszczeniu. Tylko w tych  przypadkach lekarz sądowy może wydać zaświadczenie na podstawie udostępnionej dokumentacji, bez osobistego badania uczestnika postępowania Przyczyna odstąpienia od osobistego badania musi być wskazana w zaświadczeniu.    Wyrok SN z dnia 02.06.2010 roku w sprawie V KK 376/09 - prawo do odstąpienia  od osobistego badania w oparciu o przepis art. 12 ust. 4 może dotyczyć też cudzoziemców.  Wprawdzie ustawa z 2007 r. o lekarzu sądowym nie przewiduje specjalnego trybu wystawiania zaświadczenia o stanie zdrowia dla cudzoziemców przebywających poza granicami, wydaje się wszakże, że istnieje w tym wypadku możliwość skorzystania z uregulowania przewidzianego w art. 12 ust. 4 tej ustawy i wydanie zaświadczenia przez lekarza sądowego na podstawie udostępnionej mu dokumentacji lekarskiej.      </vt:lpstr>
      <vt:lpstr>WNIOSKI</vt:lpstr>
      <vt:lpstr>Slajd 12</vt:lpstr>
      <vt:lpstr>Slajd 13</vt:lpstr>
      <vt:lpstr> WYNAGRODZENIE LEKARZA SĄDOWEGO </vt:lpstr>
      <vt:lpstr>Rozporządzenie Ministra Sprawiedliwości z dnia 14 stycznia 2008 roku  w sprawie wynagrodzenia przysługującego lekarzowi sądowemu, zwrotu kosztów dojazdu i wzoru zestawienia wystawionych zaświadczeń. </vt:lpstr>
      <vt:lpstr>Wstrzymanie wypłaty wynagrodzenia.</vt:lpstr>
      <vt:lpstr>INNE OBOWIĄZKI LEKARZA SĄDOWEGO (art. 15 i 16 ustawy)</vt:lpstr>
      <vt:lpstr>WYKAZ LEKARZY SĄDOWYCH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LEKARZE SĄDOWI              Kwestie dotyczące lekarzy sądowych reguluje:   Ustawa z dnia 15 czerwca 2007 r. o lekarzu sądowym (2007 r., Nr 123 poz. 849 z późn. zm.). Rozporządzenie Ministra Sprawiedliwości z dnia 15 stycznia 2008 r. w sprawie wzoru zaświadczenia wystawianego przez lekarza sądowego oraz wzoru rejestru wystawionych zaświadczeń (Dz. U. 2008 r., Nr 14 poz. 86 z z późn. zm.). Rozporządzenie Ministra Sprawiedliwości z dnia 14 stycznia 2008 r. w sprawie wynagrodzenia przysługującego lekarzowi sądowemu i trybu finansowania tego wynagrodzenia oraz zwrotu kosztów dojazdu, a także wzoru zestawienia wystawionych zaświadczeń (Dz. U. 2013 r., poz. 467, z późn. zm.). Przepisy regulujące poszczególne procedury sądowe (np. art. 117 § 2a kpk).</dc:title>
  <dc:creator>tata</dc:creator>
  <cp:lastModifiedBy>tata</cp:lastModifiedBy>
  <cp:revision>65</cp:revision>
  <dcterms:created xsi:type="dcterms:W3CDTF">2015-09-03T17:36:27Z</dcterms:created>
  <dcterms:modified xsi:type="dcterms:W3CDTF">2015-09-03T20:23:48Z</dcterms:modified>
</cp:coreProperties>
</file>